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Lst>
  <p:notesMasterIdLst>
    <p:notesMasterId r:id="rId39"/>
  </p:notesMasterIdLst>
  <p:handoutMasterIdLst>
    <p:handoutMasterId r:id="rId40"/>
  </p:handoutMasterIdLst>
  <p:sldIdLst>
    <p:sldId id="256" r:id="rId2"/>
    <p:sldId id="257" r:id="rId3"/>
    <p:sldId id="306" r:id="rId4"/>
    <p:sldId id="333" r:id="rId5"/>
    <p:sldId id="334" r:id="rId6"/>
    <p:sldId id="335" r:id="rId7"/>
    <p:sldId id="336" r:id="rId8"/>
    <p:sldId id="307" r:id="rId9"/>
    <p:sldId id="308" r:id="rId10"/>
    <p:sldId id="309" r:id="rId11"/>
    <p:sldId id="310" r:id="rId12"/>
    <p:sldId id="311" r:id="rId13"/>
    <p:sldId id="313" r:id="rId14"/>
    <p:sldId id="312" r:id="rId15"/>
    <p:sldId id="314" r:id="rId16"/>
    <p:sldId id="315" r:id="rId17"/>
    <p:sldId id="337" r:id="rId18"/>
    <p:sldId id="338" r:id="rId19"/>
    <p:sldId id="316" r:id="rId20"/>
    <p:sldId id="317" r:id="rId21"/>
    <p:sldId id="318" r:id="rId22"/>
    <p:sldId id="339" r:id="rId23"/>
    <p:sldId id="319" r:id="rId24"/>
    <p:sldId id="320" r:id="rId25"/>
    <p:sldId id="321" r:id="rId26"/>
    <p:sldId id="322" r:id="rId27"/>
    <p:sldId id="323" r:id="rId28"/>
    <p:sldId id="324" r:id="rId29"/>
    <p:sldId id="326" r:id="rId30"/>
    <p:sldId id="328" r:id="rId31"/>
    <p:sldId id="340" r:id="rId32"/>
    <p:sldId id="341" r:id="rId33"/>
    <p:sldId id="329" r:id="rId34"/>
    <p:sldId id="330" r:id="rId35"/>
    <p:sldId id="331" r:id="rId36"/>
    <p:sldId id="305" r:id="rId37"/>
    <p:sldId id="332" r:id="rId38"/>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66"/>
    <a:srgbClr val="0000FF"/>
    <a:srgbClr val="DECD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96" autoAdjust="0"/>
    <p:restoredTop sz="90603" autoAdjust="0"/>
  </p:normalViewPr>
  <p:slideViewPr>
    <p:cSldViewPr>
      <p:cViewPr varScale="1">
        <p:scale>
          <a:sx n="66" d="100"/>
          <a:sy n="66" d="100"/>
        </p:scale>
        <p:origin x="-1512" y="-76"/>
      </p:cViewPr>
      <p:guideLst>
        <p:guide orient="horz" pos="1008"/>
        <p:guide pos="288"/>
        <p:guide pos="5424"/>
        <p:guide pos="300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6F5F9E7-A3B6-4271-A015-94D7EBC43899}" type="datetimeFigureOut">
              <a:rPr lang="en-US"/>
              <a:pPr>
                <a:defRPr/>
              </a:pPr>
              <a:t>1/23/2012</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B41B1EBF-7C94-4FE9-85F8-60083612956A}" type="slidenum">
              <a:rPr lang="en-CA"/>
              <a:pPr>
                <a:defRPr/>
              </a:pPr>
              <a:t>‹#›</a:t>
            </a:fld>
            <a:endParaRPr lang="en-CA" dirty="0"/>
          </a:p>
        </p:txBody>
      </p:sp>
    </p:spTree>
    <p:extLst>
      <p:ext uri="{BB962C8B-B14F-4D97-AF65-F5344CB8AC3E}">
        <p14:creationId xmlns:p14="http://schemas.microsoft.com/office/powerpoint/2010/main" val="2792737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44023DB-B433-47CD-A78D-61078E28CCB2}" type="datetimeFigureOut">
              <a:rPr lang="en-US"/>
              <a:pPr>
                <a:defRPr/>
              </a:pPr>
              <a:t>1/23/2012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A86B332-F6A5-4793-98FA-61B9EDB8547C}" type="slidenum">
              <a:rPr lang="en-US"/>
              <a:pPr>
                <a:defRPr/>
              </a:pPr>
              <a:t>‹#›</a:t>
            </a:fld>
            <a:endParaRPr lang="en-US" dirty="0"/>
          </a:p>
        </p:txBody>
      </p:sp>
    </p:spTree>
    <p:extLst>
      <p:ext uri="{BB962C8B-B14F-4D97-AF65-F5344CB8AC3E}">
        <p14:creationId xmlns:p14="http://schemas.microsoft.com/office/powerpoint/2010/main" val="1110510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A5632E-7E62-436A-AD29-295A459B7483}"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the Workgroup and how a user logs</a:t>
            </a:r>
            <a:r>
              <a:rPr lang="en-US" baseline="0" dirty="0" smtClean="0"/>
              <a:t> on to each computer on the network. Discuss pass-through authentication and why workgroups are only intended for small, informal networks.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the properties</a:t>
            </a:r>
            <a:r>
              <a:rPr lang="en-US" baseline="0" dirty="0" smtClean="0"/>
              <a:t> of a domain and how users logon and gain access to resources. It may be useful to use information from Lesson 6 about how users are authenticated and authorized.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the properties of a Local User Account. See the properties sheet on the next slide.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how a user account works in</a:t>
            </a:r>
            <a:r>
              <a:rPr lang="en-US" baseline="0" dirty="0" smtClean="0"/>
              <a:t> a Domain Environment. Refer to the Domain User Account properties sheet on the next slide.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 to all</a:t>
            </a:r>
            <a:r>
              <a:rPr lang="en-US" baseline="0" dirty="0" smtClean="0"/>
              <a:t> of the additional tabs available on the Domain Account’s properties sheet.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the 3 built-in local user accounts and their purpose.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the 3 built-in local user accounts and their purpose.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the diagram to explain what a group is and what it is used for.</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restrictions</a:t>
            </a:r>
            <a:r>
              <a:rPr lang="en-US" baseline="0" dirty="0" smtClean="0"/>
              <a:t> placed on Local Groups.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some of the basic</a:t>
            </a:r>
            <a:r>
              <a:rPr lang="en-US" baseline="0" dirty="0" smtClean="0"/>
              <a:t> Built-in Local groups on a Windows 7 computer. The full list is in the book and additional groups are added if different services are running on the computer. Explain these basic groups, what users are in them by default, and what they are used for.</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p:spPr>
      </p:sp>
      <p:sp>
        <p:nvSpPr>
          <p:cNvPr id="39939" name="Rectangle 3"/>
          <p:cNvSpPr>
            <a:spLocks noGrp="1"/>
          </p:cNvSpPr>
          <p:nvPr>
            <p:ph type="body" idx="1"/>
          </p:nvPr>
        </p:nvSpPr>
        <p:spPr bwMode="auto">
          <a:noFill/>
        </p:spPr>
        <p:txBody>
          <a:bodyPr/>
          <a:lstStyle/>
          <a:p>
            <a:pPr eaLnBrk="1" hangingPunct="1"/>
            <a:r>
              <a:rPr lang="en-US" dirty="0" smtClean="0"/>
              <a:t>Outline the material you are going to cover in this lesson. Do not go into detail as each of these points will be expanded on in</a:t>
            </a:r>
            <a:r>
              <a:rPr lang="en-US" baseline="0" dirty="0" smtClean="0"/>
              <a:t> the lesson. You may also want to mention the Technology Skills that are being covered for the Certification exam also.</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a:t>
            </a:r>
            <a:r>
              <a:rPr lang="en-US" sz="1200" b="1" i="1" kern="1200" dirty="0" smtClean="0">
                <a:solidFill>
                  <a:schemeClr val="tx1"/>
                </a:solidFill>
                <a:latin typeface="+mn-lt"/>
                <a:ea typeface="+mn-ea"/>
                <a:cs typeface="+mn-cs"/>
              </a:rPr>
              <a:t>special identity</a:t>
            </a:r>
            <a:r>
              <a:rPr lang="en-US" sz="1200" kern="1200" dirty="0" smtClean="0">
                <a:solidFill>
                  <a:schemeClr val="tx1"/>
                </a:solidFill>
                <a:latin typeface="+mn-lt"/>
                <a:ea typeface="+mn-ea"/>
                <a:cs typeface="+mn-cs"/>
              </a:rPr>
              <a:t> is essentially a placeholder for a collection of users with a similar characteristic. For example, the Authenticated Users special identity represents all of the users that are logged on to the computer at a given instant. You can assign rights and permissions to a special identity just as you would to a group. </a:t>
            </a:r>
          </a:p>
          <a:p>
            <a:r>
              <a:rPr lang="en-US" sz="1200" kern="1200" dirty="0" smtClean="0">
                <a:solidFill>
                  <a:schemeClr val="tx1"/>
                </a:solidFill>
                <a:latin typeface="+mn-lt"/>
                <a:ea typeface="+mn-ea"/>
                <a:cs typeface="+mn-cs"/>
              </a:rPr>
              <a:t>Some of the special identities</a:t>
            </a:r>
            <a:r>
              <a:rPr lang="en-US" sz="1200" kern="1200" baseline="0" dirty="0" smtClean="0">
                <a:solidFill>
                  <a:schemeClr val="tx1"/>
                </a:solidFill>
                <a:latin typeface="+mn-lt"/>
                <a:ea typeface="+mn-ea"/>
                <a:cs typeface="+mn-cs"/>
              </a:rPr>
              <a:t> are on the slide. Explain each one and refer to the full list in the book.</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a:t>
            </a:r>
            <a:r>
              <a:rPr lang="en-US" sz="1200" b="1" i="1" kern="1200" dirty="0" smtClean="0">
                <a:solidFill>
                  <a:schemeClr val="tx1"/>
                </a:solidFill>
                <a:latin typeface="+mn-lt"/>
                <a:ea typeface="+mn-ea"/>
                <a:cs typeface="+mn-cs"/>
              </a:rPr>
              <a:t>special identity</a:t>
            </a:r>
            <a:r>
              <a:rPr lang="en-US" sz="1200" kern="1200" dirty="0" smtClean="0">
                <a:solidFill>
                  <a:schemeClr val="tx1"/>
                </a:solidFill>
                <a:latin typeface="+mn-lt"/>
                <a:ea typeface="+mn-ea"/>
                <a:cs typeface="+mn-cs"/>
              </a:rPr>
              <a:t> is essentially a placeholder for a collection of users with a similar characteristic. For example, the Authenticated Users special identity represents all of the users that are logged on to the computer at a given instant. You can assign rights and permissions to a special identity just as you would to a group. </a:t>
            </a:r>
          </a:p>
          <a:p>
            <a:r>
              <a:rPr lang="en-US" sz="1200" kern="1200" dirty="0" smtClean="0">
                <a:solidFill>
                  <a:schemeClr val="tx1"/>
                </a:solidFill>
                <a:latin typeface="+mn-lt"/>
                <a:ea typeface="+mn-ea"/>
                <a:cs typeface="+mn-cs"/>
              </a:rPr>
              <a:t>Some of the special identities</a:t>
            </a:r>
            <a:r>
              <a:rPr lang="en-US" sz="1200" kern="1200" baseline="0" dirty="0" smtClean="0">
                <a:solidFill>
                  <a:schemeClr val="tx1"/>
                </a:solidFill>
                <a:latin typeface="+mn-lt"/>
                <a:ea typeface="+mn-ea"/>
                <a:cs typeface="+mn-cs"/>
              </a:rPr>
              <a:t> are on the slide. Explain each one and refer to the full list in the book.</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when each of these tools is used to create and manage users and groups. More detail will be provided in the next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in more</a:t>
            </a:r>
            <a:r>
              <a:rPr lang="en-US" baseline="0" dirty="0" smtClean="0"/>
              <a:t> detail who would use this tool and what the advantages and limitations are.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Explain in more</a:t>
            </a:r>
            <a:r>
              <a:rPr lang="en-US" baseline="0" dirty="0" smtClean="0"/>
              <a:t> detail who would use this tool and what can be done with this tool that cannot be done with the User Accounts Control Panel option.</a:t>
            </a:r>
            <a:endParaRPr lang="en-CA" dirty="0" smtClean="0"/>
          </a:p>
          <a:p>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information that must be put in the New User</a:t>
            </a:r>
            <a:r>
              <a:rPr lang="en-US" baseline="0" dirty="0" smtClean="0"/>
              <a:t> dialog box in order to create a local user. Describe the password options in detail and give examples of when you would use each.</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how to change user account properties. Describe</a:t>
            </a:r>
            <a:r>
              <a:rPr lang="en-US" baseline="0" dirty="0" smtClean="0"/>
              <a:t> the 4 options on the Profile tab.</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process</a:t>
            </a:r>
            <a:r>
              <a:rPr lang="en-US" baseline="0" dirty="0" smtClean="0"/>
              <a:t> of creating a local group and what information needs to be entered in the fields on the New Group screen.</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3 type</a:t>
            </a:r>
            <a:r>
              <a:rPr lang="en-US" baseline="0" dirty="0" smtClean="0"/>
              <a:t>s of profiles.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3 type</a:t>
            </a:r>
            <a:r>
              <a:rPr lang="en-US" baseline="0" dirty="0" smtClean="0"/>
              <a:t>s of profiles.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Users and Groups</a:t>
            </a:r>
            <a:r>
              <a:rPr lang="en-US" baseline="0" dirty="0" smtClean="0"/>
              <a:t> and basically what they are used for in a Windows network. These concepts will be expanded on in the different networking environments in the next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3 type</a:t>
            </a:r>
            <a:r>
              <a:rPr lang="en-US" baseline="0" dirty="0" smtClean="0"/>
              <a:t>s of profiles.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32</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how users and technical specialists login as administrative users</a:t>
            </a:r>
            <a:r>
              <a:rPr lang="en-US" baseline="0" dirty="0" smtClean="0"/>
              <a:t> to make it convenient when administrative tasks need to be done. Discuss the problems with doing this and then introduce UAC.</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33</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a:t>
            </a:r>
            <a:r>
              <a:rPr lang="en-US" baseline="0" dirty="0" smtClean="0"/>
              <a:t> difference between performing an Administrative Task with a Standard Account </a:t>
            </a:r>
            <a:r>
              <a:rPr lang="en-US" baseline="0" dirty="0" err="1" smtClean="0"/>
              <a:t>vs</a:t>
            </a:r>
            <a:r>
              <a:rPr lang="en-US" baseline="0" dirty="0" smtClean="0"/>
              <a:t> with an Administrative Account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34</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the settings that can be changed in User Account Control Settings and the Local Security Policy. Note that is can also be completely disabled.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35</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a:lstStyle/>
          <a:p>
            <a:pPr eaLnBrk="1" hangingPunct="1"/>
            <a:r>
              <a:rPr lang="en-US" dirty="0" smtClean="0"/>
              <a:t>Review the Skill Summary</a:t>
            </a:r>
            <a:r>
              <a:rPr lang="en-US" baseline="0" dirty="0" smtClean="0"/>
              <a:t> to wrap up your lesson.</a:t>
            </a: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667AA-0A99-457E-8A5B-B4AE6594A6CA}" type="slidenum">
              <a:rPr lang="en-US" smtClean="0"/>
              <a:pPr/>
              <a:t>36</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Users and Groups</a:t>
            </a:r>
            <a:r>
              <a:rPr lang="en-US" baseline="0" dirty="0" smtClean="0"/>
              <a:t> and basically what they are used for in a Windows network. These concepts will be expanded on in the different networking environments in the next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Users and Groups</a:t>
            </a:r>
            <a:r>
              <a:rPr lang="en-US" baseline="0" dirty="0" smtClean="0"/>
              <a:t> and basically what they are used for in a Windows network. These concepts will be expanded on in the different networking environments in the next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Users and Groups</a:t>
            </a:r>
            <a:r>
              <a:rPr lang="en-US" baseline="0" dirty="0" smtClean="0"/>
              <a:t> and basically what they are used for in a Windows network. These concepts will be expanded on in the different networking environments in the next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Users and Groups</a:t>
            </a:r>
            <a:r>
              <a:rPr lang="en-US" baseline="0" dirty="0" smtClean="0"/>
              <a:t> and basically what they are used for in a Windows network. These concepts will be expanded on in the different networking environments in the next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 to understand the different network </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Refer to Lesson 6 for information about HOW to create a </a:t>
            </a:r>
            <a:r>
              <a:rPr lang="en-US" dirty="0" err="1" smtClean="0"/>
              <a:t>HomeGroup</a:t>
            </a:r>
            <a:r>
              <a:rPr lang="en-US" dirty="0" smtClean="0"/>
              <a:t> and for additional</a:t>
            </a:r>
            <a:r>
              <a:rPr lang="en-US" baseline="0" dirty="0" smtClean="0"/>
              <a:t> information.</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6A4DF22-487D-4160-A7CF-DB30A6BF380B}" type="datetimeFigureOut">
              <a:rPr lang="en-US"/>
              <a:pPr>
                <a:defRPr/>
              </a:pPr>
              <a:t>1/23/2012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9F499B5-F26A-45DE-BDAE-0145FADDDF5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00CECF-F56E-480F-806A-1942E59F71DF}" type="datetimeFigureOut">
              <a:rPr lang="en-US"/>
              <a:pPr>
                <a:defRPr/>
              </a:pPr>
              <a:t>1/23/2012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7A0E4B4-3331-4CF0-95D6-A9E19F28CC1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928BE2C-F970-41FB-8B6C-27009B26EAF3}" type="datetimeFigureOut">
              <a:rPr lang="en-US"/>
              <a:pPr>
                <a:defRPr/>
              </a:pPr>
              <a:t>1/23/2012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559A37D-1430-4EDF-A520-300CB2A3F2C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47800"/>
            <a:ext cx="8229600" cy="50292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57E96A58-22BD-4182-B658-23B96915FA56}" type="datetimeFigureOut">
              <a:rPr lang="en-US"/>
              <a:pPr>
                <a:defRPr/>
              </a:pPr>
              <a:t>1/23/2012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7D8376A-A13F-4293-BD6F-4A474761231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96739B3-92E8-415F-9094-378CB5296A64}" type="datetimeFigureOut">
              <a:rPr lang="en-US"/>
              <a:pPr>
                <a:defRPr/>
              </a:pPr>
              <a:t>1/23/2012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AC2A84C-9877-476A-BCD1-A9B29F66429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0D0CAE7-6163-4256-B26C-3682EAF83B4A}" type="datetimeFigureOut">
              <a:rPr lang="en-US"/>
              <a:pPr>
                <a:defRPr/>
              </a:pPr>
              <a:t>1/23/2012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14A76E3-F1C2-4988-AE12-A8268C2612D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D1F12823-1174-4A0A-8E4E-04EB112C68DA}" type="datetimeFigureOut">
              <a:rPr lang="en-US"/>
              <a:pPr>
                <a:defRPr/>
              </a:pPr>
              <a:t>1/23/2012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062F053-3CF7-485B-A345-814D7F79C3D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11BF181-AB02-468D-BA3F-E85592D53B61}" type="datetimeFigureOut">
              <a:rPr lang="en-US"/>
              <a:pPr>
                <a:defRPr/>
              </a:pPr>
              <a:t>1/23/2012</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998EC96-FA35-49CE-A69A-A051A946AA4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9841489-B859-45FB-87A7-2972B42DAF2B}" type="datetimeFigureOut">
              <a:rPr lang="en-US"/>
              <a:pPr>
                <a:defRPr/>
              </a:pPr>
              <a:t>1/23/2012</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3DFDF68-D10C-4FD2-9858-568ED57D868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AA77222-88EA-4506-95B4-FCB885EFBC35}" type="datetimeFigureOut">
              <a:rPr lang="en-US"/>
              <a:pPr>
                <a:defRPr/>
              </a:pPr>
              <a:t>1/23/2012</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94537AB-D698-4754-8A30-040B187252A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37A64AC-4122-4A19-8326-E3D6B8A144D1}" type="datetimeFigureOut">
              <a:rPr lang="en-US"/>
              <a:pPr>
                <a:defRPr/>
              </a:pPr>
              <a:t>1/23/2012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453303D-C728-42D3-8C79-198D9ED09AF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A0802C-9091-4D9D-8164-B6235F710CE3}" type="datetimeFigureOut">
              <a:rPr lang="en-US"/>
              <a:pPr>
                <a:defRPr/>
              </a:pPr>
              <a:t>1/23/2012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18EF006-13A8-429B-A1E2-830F3D8D78F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ECDCB"/>
        </a:solidFill>
        <a:effectLst/>
      </p:bgPr>
    </p:bg>
    <p:spTree>
      <p:nvGrpSpPr>
        <p:cNvPr id="1" name=""/>
        <p:cNvGrpSpPr/>
        <p:nvPr/>
      </p:nvGrpSpPr>
      <p:grpSpPr>
        <a:xfrm>
          <a:off x="0" y="0"/>
          <a:ext cx="0" cy="0"/>
          <a:chOff x="0" y="0"/>
          <a:chExt cx="0" cy="0"/>
        </a:xfrm>
      </p:grpSpPr>
      <p:sp>
        <p:nvSpPr>
          <p:cNvPr id="7" name="Rounded Rectangle 6"/>
          <p:cNvSpPr/>
          <p:nvPr userDrawn="1"/>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userDrawn="1"/>
        </p:nvSpPr>
        <p:spPr>
          <a:xfrm>
            <a:off x="418596" y="435546"/>
            <a:ext cx="8306809" cy="603387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30" name="Straight Connector 7"/>
          <p:cNvCxnSpPr>
            <a:cxnSpLocks noChangeShapeType="1"/>
          </p:cNvCxnSpPr>
          <p:nvPr userDrawn="1"/>
        </p:nvCxnSpPr>
        <p:spPr bwMode="auto">
          <a:xfrm>
            <a:off x="533400" y="1447800"/>
            <a:ext cx="8077200" cy="1588"/>
          </a:xfrm>
          <a:prstGeom prst="line">
            <a:avLst/>
          </a:prstGeom>
          <a:noFill/>
          <a:ln w="57150" algn="ctr">
            <a:solidFill>
              <a:srgbClr val="000080"/>
            </a:solidFill>
            <a:round/>
            <a:headEnd/>
            <a:tailEnd/>
          </a:ln>
        </p:spPr>
      </p:cxnSp>
      <p:sp>
        <p:nvSpPr>
          <p:cNvPr id="149506" name="Rectangle 2"/>
          <p:cNvSpPr>
            <a:spLocks noGrp="1" noChangeArrowheads="1"/>
          </p:cNvSpPr>
          <p:nvPr>
            <p:ph type="title"/>
          </p:nvPr>
        </p:nvSpPr>
        <p:spPr bwMode="auto">
          <a:xfrm>
            <a:off x="457200" y="457200"/>
            <a:ext cx="8229600" cy="914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3"/>
          <p:cNvSpPr>
            <a:spLocks noGrp="1" noChangeArrowheads="1"/>
          </p:cNvSpPr>
          <p:nvPr>
            <p:ph type="body" idx="1"/>
          </p:nvPr>
        </p:nvSpPr>
        <p:spPr bwMode="auto">
          <a:xfrm>
            <a:off x="457200" y="14478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495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vl1pPr>
          </a:lstStyle>
          <a:p>
            <a:pPr>
              <a:defRPr/>
            </a:pPr>
            <a:fld id="{C5D6DF97-E2FD-4ABA-93DB-76E431F57BE6}" type="datetimeFigureOut">
              <a:rPr lang="en-US"/>
              <a:pPr>
                <a:defRPr/>
              </a:pPr>
              <a:t>1/23/2012</a:t>
            </a:fld>
            <a:endParaRPr lang="en-US" dirty="0"/>
          </a:p>
        </p:txBody>
      </p:sp>
      <p:sp>
        <p:nvSpPr>
          <p:cNvPr id="149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pPr>
              <a:defRPr/>
            </a:pPr>
            <a:endParaRPr lang="en-US" dirty="0"/>
          </a:p>
        </p:txBody>
      </p:sp>
      <p:sp>
        <p:nvSpPr>
          <p:cNvPr id="149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pPr>
              <a:defRPr/>
            </a:pPr>
            <a:fld id="{6535FB20-7BA0-4A96-9DA9-B9F9BA554E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Lst>
  <p:txStyles>
    <p:titleStyle>
      <a:lvl1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2pPr>
      <a:lvl3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3pPr>
      <a:lvl4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4pPr>
      <a:lvl5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5pPr>
      <a:lvl6pPr marL="4572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6pPr>
      <a:lvl7pPr marL="9144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7pPr>
      <a:lvl8pPr marL="13716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8pPr>
      <a:lvl9pPr marL="18288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9pPr>
    </p:titleStyle>
    <p:bodyStyle>
      <a:lvl1pPr marL="342900" indent="-342900" algn="l" rtl="0" eaLnBrk="0" fontAlgn="base" hangingPunct="0">
        <a:spcBef>
          <a:spcPct val="20000"/>
        </a:spcBef>
        <a:spcAft>
          <a:spcPct val="0"/>
        </a:spcAft>
        <a:buClr>
          <a:srgbClr val="0000CC"/>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00CC"/>
        </a:buClr>
        <a:buChar char="–"/>
        <a:defRPr sz="3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ounded Rectangle 6"/>
          <p:cNvSpPr/>
          <p:nvPr/>
        </p:nvSpPr>
        <p:spPr>
          <a:xfrm>
            <a:off x="304800" y="1452563"/>
            <a:ext cx="8532813" cy="3043237"/>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p:nvSpPr>
        <p:spPr>
          <a:xfrm>
            <a:off x="418596" y="1528074"/>
            <a:ext cx="8306809" cy="2889482"/>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ctrTitle" idx="4294967295"/>
          </p:nvPr>
        </p:nvSpPr>
        <p:spPr>
          <a:xfrm>
            <a:off x="0" y="2286000"/>
            <a:ext cx="8534400" cy="898525"/>
          </a:xfrm>
        </p:spPr>
        <p:txBody>
          <a:bodyPr lIns="45720" rIns="45720">
            <a:noAutofit/>
          </a:bodyPr>
          <a:lstStyle/>
          <a:p>
            <a:pPr algn="r" eaLnBrk="1" hangingPunct="1">
              <a:defRPr/>
            </a:pPr>
            <a:r>
              <a:rPr lang="en-US" sz="4400" dirty="0" smtClean="0"/>
              <a:t>Working with Workgroups and Domains</a:t>
            </a:r>
          </a:p>
        </p:txBody>
      </p:sp>
      <p:sp>
        <p:nvSpPr>
          <p:cNvPr id="2055" name="Subtitle 2"/>
          <p:cNvSpPr>
            <a:spLocks noGrp="1"/>
          </p:cNvSpPr>
          <p:nvPr>
            <p:ph type="body" idx="1"/>
          </p:nvPr>
        </p:nvSpPr>
        <p:spPr>
          <a:xfrm>
            <a:off x="304800" y="3124200"/>
            <a:ext cx="8183563" cy="1066800"/>
          </a:xfrm>
        </p:spPr>
        <p:txBody>
          <a:bodyPr lIns="182880" tIns="0"/>
          <a:lstStyle/>
          <a:p>
            <a:pPr marL="36513" indent="0" algn="r" eaLnBrk="1" hangingPunct="1">
              <a:spcBef>
                <a:spcPct val="0"/>
              </a:spcBef>
              <a:buFontTx/>
              <a:buNone/>
            </a:pPr>
            <a:r>
              <a:rPr lang="en-US" sz="2800" dirty="0" smtClean="0"/>
              <a:t>Lesson 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the Workgroup</a:t>
            </a:r>
            <a:endParaRPr lang="en-CA" dirty="0"/>
          </a:p>
        </p:txBody>
      </p:sp>
      <p:sp>
        <p:nvSpPr>
          <p:cNvPr id="3" name="Content Placeholder 2"/>
          <p:cNvSpPr>
            <a:spLocks noGrp="1"/>
          </p:cNvSpPr>
          <p:nvPr>
            <p:ph sz="half" idx="1"/>
          </p:nvPr>
        </p:nvSpPr>
        <p:spPr/>
        <p:txBody>
          <a:bodyPr/>
          <a:lstStyle/>
          <a:p>
            <a:r>
              <a:rPr lang="en-US" dirty="0" smtClean="0"/>
              <a:t>Peer-to-peer network</a:t>
            </a:r>
          </a:p>
          <a:p>
            <a:r>
              <a:rPr lang="en-US" dirty="0" smtClean="0"/>
              <a:t>Each computer can function as both a server and a client</a:t>
            </a:r>
          </a:p>
          <a:p>
            <a:r>
              <a:rPr lang="en-US" dirty="0" smtClean="0"/>
              <a:t>Each computer has its own set of users and groups to control access to its own resources</a:t>
            </a:r>
          </a:p>
          <a:p>
            <a:r>
              <a:rPr lang="en-US" dirty="0" smtClean="0"/>
              <a:t>Small networks, little security required</a:t>
            </a:r>
            <a:endParaRPr lang="en-CA" dirty="0"/>
          </a:p>
        </p:txBody>
      </p:sp>
      <p:grpSp>
        <p:nvGrpSpPr>
          <p:cNvPr id="27" name="Group 26"/>
          <p:cNvGrpSpPr/>
          <p:nvPr/>
        </p:nvGrpSpPr>
        <p:grpSpPr>
          <a:xfrm>
            <a:off x="4419600" y="1752600"/>
            <a:ext cx="4029075" cy="4133850"/>
            <a:chOff x="4419600" y="1752600"/>
            <a:chExt cx="4029075" cy="4133850"/>
          </a:xfrm>
        </p:grpSpPr>
        <p:sp>
          <p:nvSpPr>
            <p:cNvPr id="1026" name="computr1"/>
            <p:cNvSpPr>
              <a:spLocks noEditPoints="1" noChangeArrowheads="1"/>
            </p:cNvSpPr>
            <p:nvPr/>
          </p:nvSpPr>
          <p:spPr bwMode="auto">
            <a:xfrm>
              <a:off x="4419600" y="2971800"/>
              <a:ext cx="1093787" cy="123825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CA"/>
            </a:p>
          </p:txBody>
        </p:sp>
        <p:sp>
          <p:nvSpPr>
            <p:cNvPr id="7" name="computr1"/>
            <p:cNvSpPr>
              <a:spLocks noEditPoints="1" noChangeArrowheads="1"/>
            </p:cNvSpPr>
            <p:nvPr/>
          </p:nvSpPr>
          <p:spPr bwMode="auto">
            <a:xfrm>
              <a:off x="5791200" y="1752600"/>
              <a:ext cx="1093787" cy="123825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CA"/>
            </a:p>
          </p:txBody>
        </p:sp>
        <p:sp>
          <p:nvSpPr>
            <p:cNvPr id="8" name="computr1"/>
            <p:cNvSpPr>
              <a:spLocks noEditPoints="1" noChangeArrowheads="1"/>
            </p:cNvSpPr>
            <p:nvPr/>
          </p:nvSpPr>
          <p:spPr bwMode="auto">
            <a:xfrm>
              <a:off x="7315200" y="2819400"/>
              <a:ext cx="1093787" cy="123825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CA"/>
            </a:p>
          </p:txBody>
        </p:sp>
        <p:sp>
          <p:nvSpPr>
            <p:cNvPr id="9" name="computr1"/>
            <p:cNvSpPr>
              <a:spLocks noEditPoints="1" noChangeArrowheads="1"/>
            </p:cNvSpPr>
            <p:nvPr/>
          </p:nvSpPr>
          <p:spPr bwMode="auto">
            <a:xfrm>
              <a:off x="5029200" y="4648200"/>
              <a:ext cx="1093787" cy="123825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CA"/>
            </a:p>
          </p:txBody>
        </p:sp>
        <p:sp>
          <p:nvSpPr>
            <p:cNvPr id="1027" name="laptop"/>
            <p:cNvSpPr>
              <a:spLocks noEditPoints="1" noChangeArrowheads="1"/>
            </p:cNvSpPr>
            <p:nvPr/>
          </p:nvSpPr>
          <p:spPr bwMode="auto">
            <a:xfrm>
              <a:off x="7086600" y="4953000"/>
              <a:ext cx="1362075" cy="909638"/>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1" name="Rectangle 10"/>
            <p:cNvSpPr/>
            <p:nvPr/>
          </p:nvSpPr>
          <p:spPr bwMode="auto">
            <a:xfrm>
              <a:off x="6096000" y="3962400"/>
              <a:ext cx="8382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CA" sz="1800" b="0" i="0" u="none" strike="noStrike" cap="none" normalizeH="0" baseline="0" dirty="0" smtClean="0">
                <a:ln>
                  <a:noFill/>
                </a:ln>
                <a:solidFill>
                  <a:schemeClr val="tx1"/>
                </a:solidFill>
                <a:effectLst/>
                <a:latin typeface="Arial" charset="0"/>
              </a:endParaRPr>
            </a:p>
          </p:txBody>
        </p:sp>
        <p:cxnSp>
          <p:nvCxnSpPr>
            <p:cNvPr id="13" name="Straight Connector 12"/>
            <p:cNvCxnSpPr>
              <a:stCxn id="1026" idx="13"/>
              <a:endCxn id="11" idx="1"/>
            </p:cNvCxnSpPr>
            <p:nvPr/>
          </p:nvCxnSpPr>
          <p:spPr bwMode="auto">
            <a:xfrm>
              <a:off x="5513387" y="4031994"/>
              <a:ext cx="582613" cy="1590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a:stCxn id="7" idx="5"/>
              <a:endCxn id="11" idx="0"/>
            </p:cNvCxnSpPr>
            <p:nvPr/>
          </p:nvCxnSpPr>
          <p:spPr bwMode="auto">
            <a:xfrm>
              <a:off x="6338094" y="2990850"/>
              <a:ext cx="177006" cy="97155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a:stCxn id="8" idx="12"/>
              <a:endCxn id="11" idx="3"/>
            </p:cNvCxnSpPr>
            <p:nvPr/>
          </p:nvCxnSpPr>
          <p:spPr bwMode="auto">
            <a:xfrm flipH="1">
              <a:off x="6934200" y="3879594"/>
              <a:ext cx="381000" cy="3114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a:stCxn id="9" idx="13"/>
              <a:endCxn id="11" idx="2"/>
            </p:cNvCxnSpPr>
            <p:nvPr/>
          </p:nvCxnSpPr>
          <p:spPr bwMode="auto">
            <a:xfrm flipV="1">
              <a:off x="6122987" y="4419600"/>
              <a:ext cx="392113" cy="128879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p:cNvCxnSpPr>
              <a:stCxn id="1027" idx="1"/>
            </p:cNvCxnSpPr>
            <p:nvPr/>
          </p:nvCxnSpPr>
          <p:spPr bwMode="auto">
            <a:xfrm flipH="1" flipV="1">
              <a:off x="6934200" y="4419600"/>
              <a:ext cx="364404" cy="83547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the Domain</a:t>
            </a:r>
            <a:endParaRPr lang="en-CA" dirty="0"/>
          </a:p>
        </p:txBody>
      </p:sp>
      <p:sp>
        <p:nvSpPr>
          <p:cNvPr id="3" name="Content Placeholder 2"/>
          <p:cNvSpPr>
            <a:spLocks noGrp="1"/>
          </p:cNvSpPr>
          <p:nvPr>
            <p:ph sz="half" idx="1"/>
          </p:nvPr>
        </p:nvSpPr>
        <p:spPr/>
        <p:txBody>
          <a:bodyPr/>
          <a:lstStyle/>
          <a:p>
            <a:r>
              <a:rPr lang="en-US" dirty="0" smtClean="0"/>
              <a:t>Collection of computers that utilize a central directory service for authentication and authorization</a:t>
            </a:r>
          </a:p>
          <a:p>
            <a:r>
              <a:rPr lang="en-US" dirty="0" smtClean="0"/>
              <a:t>At least one Domain Controller is required</a:t>
            </a:r>
            <a:endParaRPr lang="en-CA" dirty="0"/>
          </a:p>
        </p:txBody>
      </p:sp>
      <p:grpSp>
        <p:nvGrpSpPr>
          <p:cNvPr id="26" name="Group 25"/>
          <p:cNvGrpSpPr/>
          <p:nvPr/>
        </p:nvGrpSpPr>
        <p:grpSpPr>
          <a:xfrm>
            <a:off x="4572000" y="1676400"/>
            <a:ext cx="4101549" cy="4681954"/>
            <a:chOff x="4572000" y="1676400"/>
            <a:chExt cx="4101549" cy="4681954"/>
          </a:xfrm>
        </p:grpSpPr>
        <p:sp>
          <p:nvSpPr>
            <p:cNvPr id="2051" name="tower"/>
            <p:cNvSpPr>
              <a:spLocks noEditPoints="1" noChangeArrowheads="1"/>
            </p:cNvSpPr>
            <p:nvPr/>
          </p:nvSpPr>
          <p:spPr bwMode="auto">
            <a:xfrm>
              <a:off x="7391400" y="4191000"/>
              <a:ext cx="757238" cy="1743075"/>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2052" name="laptop"/>
            <p:cNvSpPr>
              <a:spLocks noEditPoints="1" noChangeArrowheads="1"/>
            </p:cNvSpPr>
            <p:nvPr/>
          </p:nvSpPr>
          <p:spPr bwMode="auto">
            <a:xfrm>
              <a:off x="5334000" y="5638800"/>
              <a:ext cx="1209675" cy="681038"/>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8" name="laptop"/>
            <p:cNvSpPr>
              <a:spLocks noEditPoints="1" noChangeArrowheads="1"/>
            </p:cNvSpPr>
            <p:nvPr/>
          </p:nvSpPr>
          <p:spPr bwMode="auto">
            <a:xfrm>
              <a:off x="4648200" y="4800600"/>
              <a:ext cx="1209675" cy="681038"/>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9" name="computr1"/>
            <p:cNvSpPr>
              <a:spLocks noEditPoints="1" noChangeArrowheads="1"/>
            </p:cNvSpPr>
            <p:nvPr/>
          </p:nvSpPr>
          <p:spPr bwMode="auto">
            <a:xfrm>
              <a:off x="4572000" y="3200400"/>
              <a:ext cx="1057275" cy="1285875"/>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CA"/>
            </a:p>
          </p:txBody>
        </p:sp>
        <p:sp>
          <p:nvSpPr>
            <p:cNvPr id="10" name="computr1"/>
            <p:cNvSpPr>
              <a:spLocks noEditPoints="1" noChangeArrowheads="1"/>
            </p:cNvSpPr>
            <p:nvPr/>
          </p:nvSpPr>
          <p:spPr bwMode="auto">
            <a:xfrm>
              <a:off x="5029200" y="1752600"/>
              <a:ext cx="1057275" cy="1285875"/>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CA"/>
            </a:p>
          </p:txBody>
        </p:sp>
        <p:sp>
          <p:nvSpPr>
            <p:cNvPr id="11" name="computr1"/>
            <p:cNvSpPr>
              <a:spLocks noEditPoints="1" noChangeArrowheads="1"/>
            </p:cNvSpPr>
            <p:nvPr/>
          </p:nvSpPr>
          <p:spPr bwMode="auto">
            <a:xfrm>
              <a:off x="6477000" y="1676400"/>
              <a:ext cx="1057275" cy="1285875"/>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CA"/>
            </a:p>
          </p:txBody>
        </p:sp>
        <p:sp>
          <p:nvSpPr>
            <p:cNvPr id="12" name="Rectangle 11"/>
            <p:cNvSpPr/>
            <p:nvPr/>
          </p:nvSpPr>
          <p:spPr bwMode="auto">
            <a:xfrm>
              <a:off x="6400800" y="3886200"/>
              <a:ext cx="5334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CA" sz="1800" b="0" i="0" u="none" strike="noStrike" cap="none" normalizeH="0" baseline="0" smtClean="0">
                <a:ln>
                  <a:noFill/>
                </a:ln>
                <a:solidFill>
                  <a:schemeClr val="tx1"/>
                </a:solidFill>
                <a:effectLst/>
                <a:latin typeface="Arial" charset="0"/>
              </a:endParaRPr>
            </a:p>
          </p:txBody>
        </p:sp>
        <p:cxnSp>
          <p:nvCxnSpPr>
            <p:cNvPr id="14" name="Straight Connector 13"/>
            <p:cNvCxnSpPr>
              <a:stCxn id="2051" idx="9"/>
            </p:cNvCxnSpPr>
            <p:nvPr/>
          </p:nvCxnSpPr>
          <p:spPr bwMode="auto">
            <a:xfrm flipH="1" flipV="1">
              <a:off x="6934200" y="4191000"/>
              <a:ext cx="457200" cy="93028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a:stCxn id="2052" idx="2"/>
              <a:endCxn id="12" idx="2"/>
            </p:cNvCxnSpPr>
            <p:nvPr/>
          </p:nvCxnSpPr>
          <p:spPr bwMode="auto">
            <a:xfrm flipV="1">
              <a:off x="6360376" y="4191000"/>
              <a:ext cx="307124" cy="14478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a:stCxn id="8" idx="3"/>
            </p:cNvCxnSpPr>
            <p:nvPr/>
          </p:nvCxnSpPr>
          <p:spPr bwMode="auto">
            <a:xfrm flipV="1">
              <a:off x="5674576" y="4191000"/>
              <a:ext cx="726224" cy="83576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a:stCxn id="9" idx="13"/>
              <a:endCxn id="12" idx="1"/>
            </p:cNvCxnSpPr>
            <p:nvPr/>
          </p:nvCxnSpPr>
          <p:spPr bwMode="auto">
            <a:xfrm flipV="1">
              <a:off x="5629275" y="4038600"/>
              <a:ext cx="771525" cy="26277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a:stCxn id="10" idx="6"/>
            </p:cNvCxnSpPr>
            <p:nvPr/>
          </p:nvCxnSpPr>
          <p:spPr bwMode="auto">
            <a:xfrm>
              <a:off x="6086475" y="3038475"/>
              <a:ext cx="314325" cy="8477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p:cNvCxnSpPr>
              <a:stCxn id="11" idx="5"/>
              <a:endCxn id="12" idx="0"/>
            </p:cNvCxnSpPr>
            <p:nvPr/>
          </p:nvCxnSpPr>
          <p:spPr bwMode="auto">
            <a:xfrm flipH="1">
              <a:off x="6667500" y="2962275"/>
              <a:ext cx="338138" cy="92392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6837790" y="6019800"/>
              <a:ext cx="1835759" cy="338554"/>
            </a:xfrm>
            <a:prstGeom prst="rect">
              <a:avLst/>
            </a:prstGeom>
            <a:noFill/>
          </p:spPr>
          <p:txBody>
            <a:bodyPr wrap="none" rtlCol="0">
              <a:spAutoFit/>
            </a:bodyPr>
            <a:lstStyle/>
            <a:p>
              <a:r>
                <a:rPr lang="en-US" sz="1600" dirty="0" smtClean="0"/>
                <a:t>Domain Controller</a:t>
              </a:r>
              <a:endParaRPr lang="en-CA" sz="16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User Accounts</a:t>
            </a:r>
            <a:endParaRPr lang="en-CA" dirty="0"/>
          </a:p>
        </p:txBody>
      </p:sp>
      <p:pic>
        <p:nvPicPr>
          <p:cNvPr id="7" name="Picture 3" descr="F10tk01"/>
          <p:cNvPicPr>
            <a:picLocks noGrp="1" noChangeAspect="1" noChangeArrowheads="1"/>
          </p:cNvPicPr>
          <p:nvPr>
            <p:ph idx="1"/>
          </p:nvPr>
        </p:nvPicPr>
        <p:blipFill>
          <a:blip r:embed="rId3" cstate="print">
            <a:clrChange>
              <a:clrFrom>
                <a:srgbClr val="FFFFFF"/>
              </a:clrFrom>
              <a:clrTo>
                <a:srgbClr val="FFFFFF">
                  <a:alpha val="0"/>
                </a:srgbClr>
              </a:clrTo>
            </a:clrChange>
          </a:blip>
          <a:srcRect/>
          <a:stretch>
            <a:fillRect/>
          </a:stretch>
        </p:blipFill>
        <p:spPr bwMode="auto">
          <a:xfrm>
            <a:off x="2133600" y="1981200"/>
            <a:ext cx="4880065" cy="37328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User Account Properties</a:t>
            </a:r>
            <a:endParaRPr lang="en-CA" dirty="0"/>
          </a:p>
        </p:txBody>
      </p:sp>
      <p:pic>
        <p:nvPicPr>
          <p:cNvPr id="5123" name="Picture 3"/>
          <p:cNvPicPr>
            <a:picLocks noChangeAspect="1" noChangeArrowheads="1"/>
          </p:cNvPicPr>
          <p:nvPr/>
        </p:nvPicPr>
        <p:blipFill>
          <a:blip r:embed="rId2" cstate="print"/>
          <a:srcRect/>
          <a:stretch>
            <a:fillRect/>
          </a:stretch>
        </p:blipFill>
        <p:spPr bwMode="auto">
          <a:xfrm>
            <a:off x="2590800" y="1762125"/>
            <a:ext cx="3962400" cy="4410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User Accounts</a:t>
            </a:r>
            <a:endParaRPr lang="en-CA" dirty="0"/>
          </a:p>
        </p:txBody>
      </p:sp>
      <p:pic>
        <p:nvPicPr>
          <p:cNvPr id="4" name="Content Placeholder 3" descr="F10tk02"/>
          <p:cNvPicPr>
            <a:picLocks noGrp="1" noChangeAspect="1" noChangeArrowheads="1"/>
          </p:cNvPicPr>
          <p:nvPr>
            <p:ph idx="1"/>
          </p:nvPr>
        </p:nvPicPr>
        <p:blipFill>
          <a:blip r:embed="rId3" cstate="print">
            <a:clrChange>
              <a:clrFrom>
                <a:srgbClr val="FFFFFF"/>
              </a:clrFrom>
              <a:clrTo>
                <a:srgbClr val="FFFFFF">
                  <a:alpha val="0"/>
                </a:srgbClr>
              </a:clrTo>
            </a:clrChange>
          </a:blip>
          <a:srcRect/>
          <a:stretch>
            <a:fillRect/>
          </a:stretch>
        </p:blipFill>
        <p:spPr bwMode="auto">
          <a:xfrm>
            <a:off x="1905000" y="1828800"/>
            <a:ext cx="5334000" cy="42707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Account Properties</a:t>
            </a:r>
            <a:endParaRPr lang="en-CA" dirty="0"/>
          </a:p>
        </p:txBody>
      </p:sp>
      <p:pic>
        <p:nvPicPr>
          <p:cNvPr id="6147" name="Picture 3"/>
          <p:cNvPicPr>
            <a:picLocks noChangeAspect="1" noChangeArrowheads="1"/>
          </p:cNvPicPr>
          <p:nvPr/>
        </p:nvPicPr>
        <p:blipFill>
          <a:blip r:embed="rId3" cstate="print"/>
          <a:srcRect/>
          <a:stretch>
            <a:fillRect/>
          </a:stretch>
        </p:blipFill>
        <p:spPr bwMode="auto">
          <a:xfrm>
            <a:off x="2757488" y="1790700"/>
            <a:ext cx="3629025" cy="453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Built-In Local Users</a:t>
            </a:r>
            <a:endParaRPr lang="en-CA" dirty="0"/>
          </a:p>
        </p:txBody>
      </p:sp>
      <p:sp>
        <p:nvSpPr>
          <p:cNvPr id="3" name="Content Placeholder 2"/>
          <p:cNvSpPr>
            <a:spLocks noGrp="1"/>
          </p:cNvSpPr>
          <p:nvPr>
            <p:ph idx="1"/>
          </p:nvPr>
        </p:nvSpPr>
        <p:spPr/>
        <p:txBody>
          <a:bodyPr/>
          <a:lstStyle/>
          <a:p>
            <a:r>
              <a:rPr lang="en-US" dirty="0" smtClean="0"/>
              <a:t>Administrator</a:t>
            </a:r>
          </a:p>
          <a:p>
            <a:pPr lvl="1"/>
            <a:r>
              <a:rPr lang="en-US" dirty="0" smtClean="0"/>
              <a:t>Member of Administrators group</a:t>
            </a:r>
          </a:p>
          <a:p>
            <a:pPr lvl="1"/>
            <a:r>
              <a:rPr lang="en-US" dirty="0" smtClean="0"/>
              <a:t>Left disabled during setup and has no password</a:t>
            </a:r>
          </a:p>
          <a:p>
            <a:r>
              <a:rPr lang="en-US" dirty="0" smtClean="0"/>
              <a:t>New User Account</a:t>
            </a:r>
          </a:p>
          <a:p>
            <a:pPr lvl="1"/>
            <a:r>
              <a:rPr lang="en-US" dirty="0" smtClean="0"/>
              <a:t>Installer must specify a name during setup</a:t>
            </a:r>
          </a:p>
          <a:p>
            <a:pPr lvl="1"/>
            <a:r>
              <a:rPr lang="en-US" dirty="0" smtClean="0"/>
              <a:t>Becomes a member of the administrators group</a:t>
            </a:r>
          </a:p>
          <a:p>
            <a:pPr lvl="1"/>
            <a:r>
              <a:rPr lang="en-US" dirty="0" smtClean="0"/>
              <a:t>Asked for a password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Built-In Local Users</a:t>
            </a:r>
            <a:endParaRPr lang="en-CA" dirty="0"/>
          </a:p>
        </p:txBody>
      </p:sp>
      <p:sp>
        <p:nvSpPr>
          <p:cNvPr id="3" name="Content Placeholder 2"/>
          <p:cNvSpPr>
            <a:spLocks noGrp="1"/>
          </p:cNvSpPr>
          <p:nvPr>
            <p:ph idx="1"/>
          </p:nvPr>
        </p:nvSpPr>
        <p:spPr/>
        <p:txBody>
          <a:bodyPr/>
          <a:lstStyle/>
          <a:p>
            <a:r>
              <a:rPr lang="en-US" dirty="0" smtClean="0"/>
              <a:t>Guest</a:t>
            </a:r>
          </a:p>
          <a:p>
            <a:pPr lvl="1"/>
            <a:r>
              <a:rPr lang="en-US" dirty="0" smtClean="0"/>
              <a:t>Used for people that need temporary access</a:t>
            </a:r>
          </a:p>
          <a:p>
            <a:pPr lvl="1"/>
            <a:r>
              <a:rPr lang="en-US" dirty="0" smtClean="0"/>
              <a:t>Disabled by default during OS installation.</a:t>
            </a:r>
          </a:p>
          <a:p>
            <a:pPr lvl="1"/>
            <a:r>
              <a:rPr lang="en-US" dirty="0" smtClean="0"/>
              <a:t>Member of the Guest group which provides minimum access rights.</a:t>
            </a:r>
          </a:p>
          <a:p>
            <a:r>
              <a:rPr lang="en-US" dirty="0" smtClean="0"/>
              <a:t>After OS installation you should consider enabling the Administrator Account and giving it a strong password. </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lab 12 you will learn how to enable the administrators account and how to create a strong password system.</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Local and Domain Groups</a:t>
            </a:r>
            <a:endParaRPr lang="en-CA" dirty="0"/>
          </a:p>
        </p:txBody>
      </p:sp>
      <p:pic>
        <p:nvPicPr>
          <p:cNvPr id="4" name="Content Placeholder 3" descr="F11tk01a"/>
          <p:cNvPicPr>
            <a:picLocks noGrp="1" noChangeAspect="1" noChangeArrowheads="1"/>
          </p:cNvPicPr>
          <p:nvPr>
            <p:ph idx="1"/>
          </p:nvPr>
        </p:nvPicPr>
        <p:blipFill>
          <a:blip r:embed="rId3" cstate="print">
            <a:clrChange>
              <a:clrFrom>
                <a:srgbClr val="FFFFFF"/>
              </a:clrFrom>
              <a:clrTo>
                <a:srgbClr val="FFFFFF">
                  <a:alpha val="0"/>
                </a:srgbClr>
              </a:clrTo>
            </a:clrChange>
          </a:blip>
          <a:srcRect/>
          <a:stretch>
            <a:fillRect/>
          </a:stretch>
        </p:blipFill>
        <p:spPr bwMode="auto">
          <a:xfrm>
            <a:off x="1447800" y="1600200"/>
            <a:ext cx="6161145" cy="464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en-US" dirty="0" smtClean="0"/>
              <a:t>Objectives</a:t>
            </a:r>
          </a:p>
        </p:txBody>
      </p:sp>
      <p:sp>
        <p:nvSpPr>
          <p:cNvPr id="4" name="Content Placeholder 3"/>
          <p:cNvSpPr>
            <a:spLocks noGrp="1"/>
          </p:cNvSpPr>
          <p:nvPr>
            <p:ph idx="1"/>
          </p:nvPr>
        </p:nvSpPr>
        <p:spPr/>
        <p:txBody>
          <a:bodyPr/>
          <a:lstStyle/>
          <a:p>
            <a:r>
              <a:rPr lang="en-US" dirty="0" smtClean="0"/>
              <a:t>Understand users and groups</a:t>
            </a:r>
          </a:p>
          <a:p>
            <a:r>
              <a:rPr lang="en-US" dirty="0" smtClean="0"/>
              <a:t>Create and manage local users and groups</a:t>
            </a:r>
          </a:p>
          <a:p>
            <a:r>
              <a:rPr lang="en-US" dirty="0" smtClean="0"/>
              <a:t>Understand the difference between workgroups and domains</a:t>
            </a:r>
          </a:p>
          <a:p>
            <a:r>
              <a:rPr lang="en-US" dirty="0" smtClean="0"/>
              <a:t>Configure user account control (UAC)</a:t>
            </a:r>
            <a:endParaRPr lang="en-CA" dirty="0"/>
          </a:p>
        </p:txBody>
      </p:sp>
      <p:sp>
        <p:nvSpPr>
          <p:cNvPr id="3075" name="Rectangle 22"/>
          <p:cNvSpPr>
            <a:spLocks noChangeArrowheads="1"/>
          </p:cNvSpPr>
          <p:nvPr/>
        </p:nvSpPr>
        <p:spPr bwMode="auto">
          <a:xfrm>
            <a:off x="457200" y="1447800"/>
            <a:ext cx="8229600" cy="5029200"/>
          </a:xfrm>
          <a:prstGeom prst="rect">
            <a:avLst/>
          </a:prstGeom>
          <a:noFill/>
          <a:ln w="9525">
            <a:noFill/>
            <a:miter lim="800000"/>
            <a:headEnd/>
            <a:tailEnd/>
          </a:ln>
        </p:spPr>
        <p:txBody>
          <a:bodyPr/>
          <a:lstStyle/>
          <a:p>
            <a:pPr marL="342900" indent="-342900" algn="l">
              <a:spcBef>
                <a:spcPct val="20000"/>
              </a:spcBef>
              <a:buClr>
                <a:srgbClr val="0000CC"/>
              </a:buClr>
              <a:buFontTx/>
              <a:buChar char="•"/>
            </a:pPr>
            <a:endParaRPr lang="en-US" sz="3200" dirty="0">
              <a:latin typeface="Franklin Gothic Boo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Local Groups</a:t>
            </a:r>
            <a:endParaRPr lang="en-CA" dirty="0"/>
          </a:p>
        </p:txBody>
      </p:sp>
      <p:sp>
        <p:nvSpPr>
          <p:cNvPr id="3" name="Content Placeholder 2"/>
          <p:cNvSpPr>
            <a:spLocks noGrp="1"/>
          </p:cNvSpPr>
          <p:nvPr>
            <p:ph sz="half" idx="1"/>
          </p:nvPr>
        </p:nvSpPr>
        <p:spPr>
          <a:xfrm>
            <a:off x="457200" y="1447800"/>
            <a:ext cx="4267200" cy="5029200"/>
          </a:xfrm>
        </p:spPr>
        <p:txBody>
          <a:bodyPr/>
          <a:lstStyle/>
          <a:p>
            <a:r>
              <a:rPr lang="en-US" sz="2400" dirty="0" smtClean="0"/>
              <a:t>You can only use local groups on the computer where you create them. </a:t>
            </a:r>
            <a:endParaRPr lang="en-CA" sz="2400" dirty="0" smtClean="0"/>
          </a:p>
          <a:p>
            <a:r>
              <a:rPr lang="en-US" sz="2400" dirty="0" smtClean="0"/>
              <a:t>Only local users from the same computer can be members of local groups.</a:t>
            </a:r>
            <a:endParaRPr lang="en-CA" sz="2400" dirty="0" smtClean="0"/>
          </a:p>
          <a:p>
            <a:r>
              <a:rPr lang="en-US" sz="2400" dirty="0" smtClean="0"/>
              <a:t>When the computer is a member of an AD DS domain, local groups can have domain users and domain global groups as members.</a:t>
            </a:r>
            <a:endParaRPr lang="en-CA" sz="2400" dirty="0" smtClean="0"/>
          </a:p>
        </p:txBody>
      </p:sp>
      <p:sp>
        <p:nvSpPr>
          <p:cNvPr id="4" name="Content Placeholder 3"/>
          <p:cNvSpPr>
            <a:spLocks noGrp="1"/>
          </p:cNvSpPr>
          <p:nvPr>
            <p:ph sz="half" idx="2"/>
          </p:nvPr>
        </p:nvSpPr>
        <p:spPr>
          <a:xfrm>
            <a:off x="4114800" y="1447800"/>
            <a:ext cx="4648200" cy="5029200"/>
          </a:xfrm>
        </p:spPr>
        <p:txBody>
          <a:bodyPr/>
          <a:lstStyle/>
          <a:p>
            <a:r>
              <a:rPr lang="en-US" sz="2400" dirty="0" smtClean="0"/>
              <a:t>Local groups cannot have other local groups as members. However, they can have domain groups as members.</a:t>
            </a:r>
            <a:endParaRPr lang="en-CA" sz="2400" dirty="0" smtClean="0"/>
          </a:p>
          <a:p>
            <a:r>
              <a:rPr lang="en-US" sz="2400" dirty="0" smtClean="0"/>
              <a:t>You can only assign permissions to local groups when you are controlling access to resources on the local computer.</a:t>
            </a:r>
            <a:endParaRPr lang="en-CA" sz="2400" dirty="0" smtClean="0"/>
          </a:p>
          <a:p>
            <a:r>
              <a:rPr lang="en-US" sz="2400" dirty="0" smtClean="0"/>
              <a:t>You cannot create local groups on a Windows server computer that is functioning as a domain controller.</a:t>
            </a:r>
            <a:endParaRPr lang="en-CA" sz="2400" dirty="0" smtClean="0"/>
          </a:p>
          <a:p>
            <a:endParaRPr lang="en-CA" dirty="0" smtClean="0"/>
          </a:p>
          <a:p>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Built-In Local Groups</a:t>
            </a:r>
            <a:endParaRPr lang="en-CA" dirty="0"/>
          </a:p>
        </p:txBody>
      </p:sp>
      <p:sp>
        <p:nvSpPr>
          <p:cNvPr id="5" name="Content Placeholder 4"/>
          <p:cNvSpPr>
            <a:spLocks noGrp="1"/>
          </p:cNvSpPr>
          <p:nvPr>
            <p:ph idx="1"/>
          </p:nvPr>
        </p:nvSpPr>
        <p:spPr/>
        <p:txBody>
          <a:bodyPr/>
          <a:lstStyle/>
          <a:p>
            <a:r>
              <a:rPr lang="en-CA" dirty="0" smtClean="0"/>
              <a:t>Administrators</a:t>
            </a:r>
          </a:p>
          <a:p>
            <a:r>
              <a:rPr lang="en-CA" dirty="0" smtClean="0"/>
              <a:t>Backup operators</a:t>
            </a:r>
          </a:p>
          <a:p>
            <a:r>
              <a:rPr lang="en-CA" dirty="0" smtClean="0"/>
              <a:t>Power users</a:t>
            </a:r>
          </a:p>
          <a:p>
            <a:r>
              <a:rPr lang="en-CA" dirty="0" smtClean="0"/>
              <a:t>Guests</a:t>
            </a:r>
          </a:p>
          <a:p>
            <a:r>
              <a:rPr lang="en-CA" dirty="0" smtClean="0"/>
              <a:t>Remote desktop users</a:t>
            </a:r>
          </a:p>
          <a:p>
            <a:r>
              <a:rPr lang="en-CA" dirty="0" smtClean="0"/>
              <a:t>Users</a:t>
            </a:r>
          </a:p>
          <a:p>
            <a:r>
              <a:rPr lang="en-CA" dirty="0" smtClean="0"/>
              <a:t>See table 9-2 in book for explanation of each local group.</a:t>
            </a:r>
          </a:p>
          <a:p>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Special Identities</a:t>
            </a:r>
            <a:endParaRPr lang="en-CA" dirty="0"/>
          </a:p>
        </p:txBody>
      </p:sp>
      <p:sp>
        <p:nvSpPr>
          <p:cNvPr id="3" name="Content Placeholder 2"/>
          <p:cNvSpPr>
            <a:spLocks noGrp="1"/>
          </p:cNvSpPr>
          <p:nvPr>
            <p:ph idx="1"/>
          </p:nvPr>
        </p:nvSpPr>
        <p:spPr/>
        <p:txBody>
          <a:bodyPr/>
          <a:lstStyle/>
          <a:p>
            <a:r>
              <a:rPr lang="en-US" dirty="0" smtClean="0"/>
              <a:t>Special identities are groups whose membership is controlled by the operating system itself, not by administrators or individual users</a:t>
            </a:r>
          </a:p>
          <a:p>
            <a:r>
              <a:rPr lang="en-US" dirty="0" smtClean="0"/>
              <a:t>User accounts become “members” of these special groups based on the type of system activity they participate in</a:t>
            </a:r>
          </a:p>
          <a:p>
            <a:r>
              <a:rPr lang="en-US" dirty="0" smtClean="0"/>
              <a:t>you cannot modify the “membership” of these groups directly.</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Special Identities</a:t>
            </a:r>
            <a:endParaRPr lang="en-CA" dirty="0"/>
          </a:p>
        </p:txBody>
      </p:sp>
      <p:sp>
        <p:nvSpPr>
          <p:cNvPr id="3" name="Content Placeholder 2"/>
          <p:cNvSpPr>
            <a:spLocks noGrp="1"/>
          </p:cNvSpPr>
          <p:nvPr>
            <p:ph idx="1"/>
          </p:nvPr>
        </p:nvSpPr>
        <p:spPr/>
        <p:txBody>
          <a:bodyPr/>
          <a:lstStyle/>
          <a:p>
            <a:r>
              <a:rPr lang="en-US" dirty="0" smtClean="0"/>
              <a:t>See table 9-3 for and explanation of the individual special identities.</a:t>
            </a:r>
            <a:endParaRPr lang="en-CA"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and Managing </a:t>
            </a:r>
            <a:br>
              <a:rPr lang="en-US" dirty="0" smtClean="0"/>
            </a:br>
            <a:r>
              <a:rPr lang="en-US" dirty="0" smtClean="0"/>
              <a:t>Local Users and Groups</a:t>
            </a:r>
            <a:endParaRPr lang="en-CA" dirty="0"/>
          </a:p>
        </p:txBody>
      </p:sp>
      <p:sp>
        <p:nvSpPr>
          <p:cNvPr id="3" name="Content Placeholder 2"/>
          <p:cNvSpPr>
            <a:spLocks noGrp="1"/>
          </p:cNvSpPr>
          <p:nvPr>
            <p:ph idx="1"/>
          </p:nvPr>
        </p:nvSpPr>
        <p:spPr/>
        <p:txBody>
          <a:bodyPr/>
          <a:lstStyle/>
          <a:p>
            <a:r>
              <a:rPr lang="en-US" dirty="0" smtClean="0"/>
              <a:t>User accounts – In the Control Panel</a:t>
            </a:r>
          </a:p>
          <a:p>
            <a:r>
              <a:rPr lang="en-US" dirty="0" smtClean="0"/>
              <a:t>Local users and groups – MMC snap-in</a:t>
            </a:r>
            <a:endParaRPr lang="en-C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User Accounts Control Panel</a:t>
            </a:r>
            <a:endParaRPr lang="en-CA" dirty="0"/>
          </a:p>
        </p:txBody>
      </p:sp>
      <p:sp>
        <p:nvSpPr>
          <p:cNvPr id="5" name="Content Placeholder 4"/>
          <p:cNvSpPr>
            <a:spLocks noGrp="1"/>
          </p:cNvSpPr>
          <p:nvPr>
            <p:ph idx="1"/>
          </p:nvPr>
        </p:nvSpPr>
        <p:spPr/>
        <p:txBody>
          <a:bodyPr/>
          <a:lstStyle/>
          <a:p>
            <a:r>
              <a:rPr lang="en-CA" dirty="0" smtClean="0"/>
              <a:t>Intended for users with less experience</a:t>
            </a:r>
          </a:p>
          <a:p>
            <a:r>
              <a:rPr lang="en-CA" dirty="0" smtClean="0"/>
              <a:t>Simplified interface</a:t>
            </a:r>
          </a:p>
          <a:p>
            <a:r>
              <a:rPr lang="en-CA" dirty="0" smtClean="0"/>
              <a:t>Limited access</a:t>
            </a:r>
          </a:p>
          <a:p>
            <a:r>
              <a:rPr lang="en-CA" dirty="0" smtClean="0"/>
              <a:t>Cannot create </a:t>
            </a:r>
            <a:br>
              <a:rPr lang="en-CA" dirty="0" smtClean="0"/>
            </a:br>
            <a:r>
              <a:rPr lang="en-CA" dirty="0" smtClean="0"/>
              <a:t>or manage groups</a:t>
            </a:r>
          </a:p>
          <a:p>
            <a:endParaRPr lang="en-CA" dirty="0"/>
          </a:p>
        </p:txBody>
      </p:sp>
      <p:pic>
        <p:nvPicPr>
          <p:cNvPr id="7173" name="Picture 5"/>
          <p:cNvPicPr>
            <a:picLocks noChangeAspect="1" noChangeArrowheads="1"/>
          </p:cNvPicPr>
          <p:nvPr/>
        </p:nvPicPr>
        <p:blipFill>
          <a:blip r:embed="rId3" cstate="print"/>
          <a:srcRect/>
          <a:stretch>
            <a:fillRect/>
          </a:stretch>
        </p:blipFill>
        <p:spPr bwMode="auto">
          <a:xfrm>
            <a:off x="4114800" y="2667000"/>
            <a:ext cx="4314825" cy="3429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Local Users and Groups Snap-In</a:t>
            </a:r>
            <a:endParaRPr lang="en-CA" dirty="0"/>
          </a:p>
        </p:txBody>
      </p:sp>
      <p:sp>
        <p:nvSpPr>
          <p:cNvPr id="3" name="Content Placeholder 2"/>
          <p:cNvSpPr>
            <a:spLocks noGrp="1"/>
          </p:cNvSpPr>
          <p:nvPr>
            <p:ph idx="1"/>
          </p:nvPr>
        </p:nvSpPr>
        <p:spPr/>
        <p:txBody>
          <a:bodyPr/>
          <a:lstStyle/>
          <a:p>
            <a:r>
              <a:rPr lang="en-CA" sz="2800" dirty="0" smtClean="0"/>
              <a:t>Gives more access to user account properties</a:t>
            </a:r>
          </a:p>
          <a:p>
            <a:r>
              <a:rPr lang="en-CA" sz="2800" dirty="0" smtClean="0"/>
              <a:t>Allows you to create and manage groups</a:t>
            </a:r>
            <a:endParaRPr lang="en-CA" dirty="0" smtClean="0"/>
          </a:p>
          <a:p>
            <a:endParaRPr lang="en-CA" dirty="0"/>
          </a:p>
        </p:txBody>
      </p:sp>
      <p:pic>
        <p:nvPicPr>
          <p:cNvPr id="8195" name="Picture 3"/>
          <p:cNvPicPr>
            <a:picLocks noChangeAspect="1" noChangeArrowheads="1"/>
          </p:cNvPicPr>
          <p:nvPr/>
        </p:nvPicPr>
        <p:blipFill>
          <a:blip r:embed="rId3" cstate="print"/>
          <a:srcRect/>
          <a:stretch>
            <a:fillRect/>
          </a:stretch>
        </p:blipFill>
        <p:spPr bwMode="auto">
          <a:xfrm>
            <a:off x="1905000" y="2514600"/>
            <a:ext cx="5124450" cy="381142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Local User</a:t>
            </a:r>
            <a:endParaRPr lang="en-CA" dirty="0"/>
          </a:p>
        </p:txBody>
      </p:sp>
      <p:pic>
        <p:nvPicPr>
          <p:cNvPr id="9219" name="Picture 3"/>
          <p:cNvPicPr>
            <a:picLocks noChangeAspect="1" noChangeArrowheads="1"/>
          </p:cNvPicPr>
          <p:nvPr/>
        </p:nvPicPr>
        <p:blipFill>
          <a:blip r:embed="rId3" cstate="print"/>
          <a:srcRect/>
          <a:stretch>
            <a:fillRect/>
          </a:stretch>
        </p:blipFill>
        <p:spPr bwMode="auto">
          <a:xfrm>
            <a:off x="2686050" y="2266950"/>
            <a:ext cx="3771900" cy="3752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a User</a:t>
            </a:r>
            <a:endParaRPr lang="en-CA" dirty="0"/>
          </a:p>
        </p:txBody>
      </p:sp>
      <p:pic>
        <p:nvPicPr>
          <p:cNvPr id="10243" name="Picture 3"/>
          <p:cNvPicPr>
            <a:picLocks noChangeAspect="1" noChangeArrowheads="1"/>
          </p:cNvPicPr>
          <p:nvPr/>
        </p:nvPicPr>
        <p:blipFill>
          <a:blip r:embed="rId3" cstate="print"/>
          <a:srcRect/>
          <a:stretch>
            <a:fillRect/>
          </a:stretch>
        </p:blipFill>
        <p:spPr bwMode="auto">
          <a:xfrm>
            <a:off x="609600" y="3200400"/>
            <a:ext cx="2875521" cy="3200400"/>
          </a:xfrm>
          <a:prstGeom prst="rect">
            <a:avLst/>
          </a:prstGeom>
          <a:noFill/>
          <a:ln w="9525">
            <a:noFill/>
            <a:miter lim="800000"/>
            <a:headEnd/>
            <a:tailEnd/>
          </a:ln>
        </p:spPr>
      </p:pic>
      <p:sp>
        <p:nvSpPr>
          <p:cNvPr id="8" name="Content Placeholder 7"/>
          <p:cNvSpPr>
            <a:spLocks noGrp="1"/>
          </p:cNvSpPr>
          <p:nvPr>
            <p:ph idx="1"/>
          </p:nvPr>
        </p:nvSpPr>
        <p:spPr/>
        <p:txBody>
          <a:bodyPr/>
          <a:lstStyle/>
          <a:p>
            <a:r>
              <a:rPr lang="en-US" sz="2800" dirty="0" smtClean="0"/>
              <a:t>Can change all user properties except username</a:t>
            </a:r>
          </a:p>
          <a:p>
            <a:r>
              <a:rPr lang="en-US" sz="2800" dirty="0" smtClean="0"/>
              <a:t>Change group membership</a:t>
            </a:r>
          </a:p>
          <a:p>
            <a:r>
              <a:rPr lang="en-US" sz="2800" dirty="0" smtClean="0"/>
              <a:t>Set profile information</a:t>
            </a:r>
            <a:endParaRPr lang="en-CA" sz="2800" dirty="0"/>
          </a:p>
        </p:txBody>
      </p:sp>
      <p:pic>
        <p:nvPicPr>
          <p:cNvPr id="10245" name="Picture 5"/>
          <p:cNvPicPr>
            <a:picLocks noChangeAspect="1" noChangeArrowheads="1"/>
          </p:cNvPicPr>
          <p:nvPr/>
        </p:nvPicPr>
        <p:blipFill>
          <a:blip r:embed="rId4" cstate="print"/>
          <a:srcRect/>
          <a:stretch>
            <a:fillRect/>
          </a:stretch>
        </p:blipFill>
        <p:spPr bwMode="auto">
          <a:xfrm>
            <a:off x="2971800" y="3200400"/>
            <a:ext cx="2859228" cy="3182266"/>
          </a:xfrm>
          <a:prstGeom prst="rect">
            <a:avLst/>
          </a:prstGeom>
          <a:noFill/>
          <a:ln w="9525">
            <a:noFill/>
            <a:miter lim="800000"/>
            <a:headEnd/>
            <a:tailEnd/>
          </a:ln>
        </p:spPr>
      </p:pic>
      <p:pic>
        <p:nvPicPr>
          <p:cNvPr id="10247" name="Picture 7"/>
          <p:cNvPicPr>
            <a:picLocks noChangeAspect="1" noChangeArrowheads="1"/>
          </p:cNvPicPr>
          <p:nvPr/>
        </p:nvPicPr>
        <p:blipFill>
          <a:blip r:embed="rId5" cstate="print"/>
          <a:srcRect/>
          <a:stretch>
            <a:fillRect/>
          </a:stretch>
        </p:blipFill>
        <p:spPr bwMode="auto">
          <a:xfrm>
            <a:off x="5638800" y="3200400"/>
            <a:ext cx="2828925" cy="3143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Local Group</a:t>
            </a:r>
            <a:endParaRPr lang="en-CA" dirty="0"/>
          </a:p>
        </p:txBody>
      </p:sp>
      <p:pic>
        <p:nvPicPr>
          <p:cNvPr id="11267" name="Picture 3"/>
          <p:cNvPicPr>
            <a:picLocks noChangeAspect="1" noChangeArrowheads="1"/>
          </p:cNvPicPr>
          <p:nvPr/>
        </p:nvPicPr>
        <p:blipFill>
          <a:blip r:embed="rId3" cstate="print"/>
          <a:srcRect/>
          <a:stretch>
            <a:fillRect/>
          </a:stretch>
        </p:blipFill>
        <p:spPr bwMode="auto">
          <a:xfrm>
            <a:off x="1066800" y="1828800"/>
            <a:ext cx="3771900" cy="3752850"/>
          </a:xfrm>
          <a:prstGeom prst="rect">
            <a:avLst/>
          </a:prstGeom>
          <a:noFill/>
          <a:ln w="9525">
            <a:noFill/>
            <a:miter lim="800000"/>
            <a:headEnd/>
            <a:tailEnd/>
          </a:ln>
        </p:spPr>
      </p:pic>
      <p:pic>
        <p:nvPicPr>
          <p:cNvPr id="11269" name="Picture 5"/>
          <p:cNvPicPr>
            <a:picLocks noChangeAspect="1" noChangeArrowheads="1"/>
          </p:cNvPicPr>
          <p:nvPr/>
        </p:nvPicPr>
        <p:blipFill>
          <a:blip r:embed="rId4" cstate="print"/>
          <a:srcRect/>
          <a:stretch>
            <a:fillRect/>
          </a:stretch>
        </p:blipFill>
        <p:spPr bwMode="auto">
          <a:xfrm>
            <a:off x="3876675" y="2638425"/>
            <a:ext cx="4505325" cy="2466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Users and Groups</a:t>
            </a:r>
            <a:endParaRPr lang="en-CA" dirty="0"/>
          </a:p>
        </p:txBody>
      </p:sp>
      <p:sp>
        <p:nvSpPr>
          <p:cNvPr id="3" name="Content Placeholder 2"/>
          <p:cNvSpPr>
            <a:spLocks noGrp="1"/>
          </p:cNvSpPr>
          <p:nvPr>
            <p:ph idx="1"/>
          </p:nvPr>
        </p:nvSpPr>
        <p:spPr/>
        <p:txBody>
          <a:bodyPr/>
          <a:lstStyle/>
          <a:p>
            <a:r>
              <a:rPr lang="en-US" dirty="0" smtClean="0"/>
              <a:t>Users</a:t>
            </a:r>
          </a:p>
          <a:p>
            <a:pPr lvl="1"/>
            <a:r>
              <a:rPr lang="en-US" dirty="0" smtClean="0"/>
              <a:t>Fundamental unit of identity</a:t>
            </a:r>
          </a:p>
          <a:p>
            <a:pPr lvl="1"/>
            <a:r>
              <a:rPr lang="en-US" dirty="0" smtClean="0"/>
              <a:t>Has two meanings</a:t>
            </a:r>
          </a:p>
          <a:p>
            <a:pPr lvl="2"/>
            <a:r>
              <a:rPr lang="en-US" dirty="0" smtClean="0"/>
              <a:t>Physical person</a:t>
            </a:r>
          </a:p>
          <a:p>
            <a:pPr lvl="2"/>
            <a:r>
              <a:rPr lang="en-US" dirty="0" smtClean="0"/>
              <a:t>Operating system element</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User Profiles</a:t>
            </a:r>
            <a:endParaRPr lang="en-CA" dirty="0"/>
          </a:p>
        </p:txBody>
      </p:sp>
      <p:sp>
        <p:nvSpPr>
          <p:cNvPr id="3" name="Content Placeholder 2"/>
          <p:cNvSpPr>
            <a:spLocks noGrp="1"/>
          </p:cNvSpPr>
          <p:nvPr>
            <p:ph idx="1"/>
          </p:nvPr>
        </p:nvSpPr>
        <p:spPr/>
        <p:txBody>
          <a:bodyPr/>
          <a:lstStyle/>
          <a:p>
            <a:r>
              <a:rPr lang="en-CA" dirty="0" smtClean="0"/>
              <a:t>Local user profile</a:t>
            </a:r>
          </a:p>
          <a:p>
            <a:pPr lvl="1"/>
            <a:r>
              <a:rPr lang="en-US" dirty="0" smtClean="0"/>
              <a:t>A profile that Windows 7 automatically creates when each user logs on to the computer for the first time.</a:t>
            </a:r>
          </a:p>
          <a:p>
            <a:pPr lvl="1"/>
            <a:r>
              <a:rPr lang="en-US" smtClean="0"/>
              <a:t>The </a:t>
            </a:r>
            <a:r>
              <a:rPr lang="en-US" dirty="0" smtClean="0"/>
              <a:t>local user profile is stored on the computer's local hard disk</a:t>
            </a:r>
            <a:endParaRPr lang="en-CA" dirty="0" smtClean="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User Profiles</a:t>
            </a:r>
            <a:endParaRPr lang="en-CA" dirty="0"/>
          </a:p>
        </p:txBody>
      </p:sp>
      <p:sp>
        <p:nvSpPr>
          <p:cNvPr id="3" name="Content Placeholder 2"/>
          <p:cNvSpPr>
            <a:spLocks noGrp="1"/>
          </p:cNvSpPr>
          <p:nvPr>
            <p:ph idx="1"/>
          </p:nvPr>
        </p:nvSpPr>
        <p:spPr/>
        <p:txBody>
          <a:bodyPr/>
          <a:lstStyle/>
          <a:p>
            <a:r>
              <a:rPr lang="en-CA" dirty="0" smtClean="0"/>
              <a:t>Roaming user profile</a:t>
            </a:r>
          </a:p>
          <a:p>
            <a:pPr lvl="1"/>
            <a:r>
              <a:rPr lang="en-US" dirty="0" smtClean="0"/>
              <a:t>A copy of a local user profile that is stored on a shared server drive, making it accessible from anywhere on the network</a:t>
            </a:r>
          </a:p>
          <a:p>
            <a:pPr lvl="1"/>
            <a:r>
              <a:rPr lang="en-US" dirty="0" smtClean="0"/>
              <a:t>Changes as changes are made to the local profile.</a:t>
            </a:r>
            <a:endParaRPr lang="en-CA" dirty="0" smtClean="0"/>
          </a:p>
          <a:p>
            <a:endParaRPr lang="en-C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User Profiles</a:t>
            </a:r>
            <a:endParaRPr lang="en-CA" dirty="0"/>
          </a:p>
        </p:txBody>
      </p:sp>
      <p:sp>
        <p:nvSpPr>
          <p:cNvPr id="3" name="Content Placeholder 2"/>
          <p:cNvSpPr>
            <a:spLocks noGrp="1"/>
          </p:cNvSpPr>
          <p:nvPr>
            <p:ph idx="1"/>
          </p:nvPr>
        </p:nvSpPr>
        <p:spPr/>
        <p:txBody>
          <a:bodyPr/>
          <a:lstStyle/>
          <a:p>
            <a:r>
              <a:rPr lang="en-CA" dirty="0" smtClean="0"/>
              <a:t>Mandatory user profile</a:t>
            </a:r>
          </a:p>
          <a:p>
            <a:pPr lvl="1"/>
            <a:r>
              <a:rPr lang="en-US" dirty="0" smtClean="0"/>
              <a:t>A roaming profile that users cannot change</a:t>
            </a:r>
          </a:p>
          <a:p>
            <a:pPr lvl="1"/>
            <a:r>
              <a:rPr lang="en-US" dirty="0" smtClean="0"/>
              <a:t>Administrators use mandatory user profiles ., to .enforce particular desktop settings for individuals or for a group of users.</a:t>
            </a:r>
          </a:p>
          <a:p>
            <a:pPr lvl="1"/>
            <a:r>
              <a:rPr lang="en-US" dirty="0" smtClean="0"/>
              <a:t>A read only profile.</a:t>
            </a:r>
            <a:endParaRPr lang="en-CA" dirty="0" smtClean="0"/>
          </a:p>
          <a:p>
            <a:endParaRPr lang="en-C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User Account Control (UAC)</a:t>
            </a:r>
            <a:endParaRPr lang="en-CA" dirty="0"/>
          </a:p>
        </p:txBody>
      </p:sp>
      <p:sp>
        <p:nvSpPr>
          <p:cNvPr id="3" name="Content Placeholder 2"/>
          <p:cNvSpPr>
            <a:spLocks noGrp="1"/>
          </p:cNvSpPr>
          <p:nvPr>
            <p:ph idx="1"/>
          </p:nvPr>
        </p:nvSpPr>
        <p:spPr/>
        <p:txBody>
          <a:bodyPr/>
          <a:lstStyle/>
          <a:p>
            <a:r>
              <a:rPr lang="en-CA" dirty="0" smtClean="0"/>
              <a:t>Because many users log on to the system using Administrative Accounts (leaving the system vulnerable to malware attacks) Microsoft implemented UAC.</a:t>
            </a:r>
          </a:p>
          <a:p>
            <a:r>
              <a:rPr lang="en-US" dirty="0" smtClean="0"/>
              <a:t>Under UAC, administrators are issued two access tokens—1 standard token and 1 administrative token.</a:t>
            </a:r>
            <a:endParaRPr lang="en-CA" dirty="0" smtClean="0"/>
          </a:p>
          <a:p>
            <a:r>
              <a:rPr lang="en-US" dirty="0" smtClean="0"/>
              <a:t>Best Practice is to logon as a standard user unless performing administrative tasks.</a:t>
            </a:r>
            <a:endParaRPr lang="en-CA" dirty="0" smtClean="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Performing Administrative Tasks</a:t>
            </a:r>
            <a:endParaRPr lang="en-CA" dirty="0"/>
          </a:p>
        </p:txBody>
      </p:sp>
      <p:sp>
        <p:nvSpPr>
          <p:cNvPr id="4" name="Text Placeholder 3"/>
          <p:cNvSpPr>
            <a:spLocks noGrp="1"/>
          </p:cNvSpPr>
          <p:nvPr>
            <p:ph type="body" idx="1"/>
          </p:nvPr>
        </p:nvSpPr>
        <p:spPr/>
        <p:txBody>
          <a:bodyPr/>
          <a:lstStyle/>
          <a:p>
            <a:r>
              <a:rPr lang="en-US" dirty="0" smtClean="0"/>
              <a:t>Standard User Account</a:t>
            </a:r>
            <a:endParaRPr lang="en-CA" dirty="0"/>
          </a:p>
        </p:txBody>
      </p:sp>
      <p:sp>
        <p:nvSpPr>
          <p:cNvPr id="5" name="Content Placeholder 4"/>
          <p:cNvSpPr>
            <a:spLocks noGrp="1"/>
          </p:cNvSpPr>
          <p:nvPr>
            <p:ph sz="half" idx="2"/>
          </p:nvPr>
        </p:nvSpPr>
        <p:spPr/>
        <p:txBody>
          <a:bodyPr/>
          <a:lstStyle/>
          <a:p>
            <a:pPr marL="0" indent="0">
              <a:buNone/>
            </a:pPr>
            <a:r>
              <a:rPr lang="en-US" dirty="0" smtClean="0"/>
              <a:t>System displays a credential prompt where administrative account information must be entered</a:t>
            </a:r>
            <a:endParaRPr lang="en-CA" dirty="0"/>
          </a:p>
        </p:txBody>
      </p:sp>
      <p:sp>
        <p:nvSpPr>
          <p:cNvPr id="6" name="Text Placeholder 5"/>
          <p:cNvSpPr>
            <a:spLocks noGrp="1"/>
          </p:cNvSpPr>
          <p:nvPr>
            <p:ph type="body" sz="quarter" idx="3"/>
          </p:nvPr>
        </p:nvSpPr>
        <p:spPr/>
        <p:txBody>
          <a:bodyPr/>
          <a:lstStyle/>
          <a:p>
            <a:r>
              <a:rPr lang="en-US" dirty="0" smtClean="0"/>
              <a:t>Administrative Account</a:t>
            </a:r>
            <a:endParaRPr lang="en-CA" dirty="0"/>
          </a:p>
        </p:txBody>
      </p:sp>
      <p:sp>
        <p:nvSpPr>
          <p:cNvPr id="7" name="Content Placeholder 6"/>
          <p:cNvSpPr>
            <a:spLocks noGrp="1"/>
          </p:cNvSpPr>
          <p:nvPr>
            <p:ph sz="quarter" idx="4"/>
          </p:nvPr>
        </p:nvSpPr>
        <p:spPr/>
        <p:txBody>
          <a:bodyPr/>
          <a:lstStyle/>
          <a:p>
            <a:pPr marL="0" indent="0">
              <a:buNone/>
            </a:pPr>
            <a:r>
              <a:rPr lang="en-US" dirty="0" smtClean="0"/>
              <a:t>Switches from standard user token to administrative token</a:t>
            </a:r>
          </a:p>
          <a:p>
            <a:pPr marL="0" indent="0">
              <a:buNone/>
            </a:pPr>
            <a:r>
              <a:rPr lang="en-US" dirty="0" smtClean="0"/>
              <a:t>Generates an elevation prompt</a:t>
            </a:r>
            <a:endParaRPr lang="en-CA" dirty="0"/>
          </a:p>
        </p:txBody>
      </p:sp>
      <p:pic>
        <p:nvPicPr>
          <p:cNvPr id="12291" name="Picture 3"/>
          <p:cNvPicPr>
            <a:picLocks noChangeAspect="1" noChangeArrowheads="1"/>
          </p:cNvPicPr>
          <p:nvPr/>
        </p:nvPicPr>
        <p:blipFill>
          <a:blip r:embed="rId3" cstate="print"/>
          <a:srcRect/>
          <a:stretch>
            <a:fillRect/>
          </a:stretch>
        </p:blipFill>
        <p:spPr bwMode="auto">
          <a:xfrm>
            <a:off x="762000" y="3886200"/>
            <a:ext cx="3457575" cy="2533650"/>
          </a:xfrm>
          <a:prstGeom prst="rect">
            <a:avLst/>
          </a:prstGeom>
          <a:noFill/>
          <a:ln w="9525">
            <a:noFill/>
            <a:miter lim="800000"/>
            <a:headEnd/>
            <a:tailEnd/>
          </a:ln>
        </p:spPr>
      </p:pic>
      <p:pic>
        <p:nvPicPr>
          <p:cNvPr id="12293" name="Picture 5"/>
          <p:cNvPicPr>
            <a:picLocks noChangeAspect="1" noChangeArrowheads="1"/>
          </p:cNvPicPr>
          <p:nvPr/>
        </p:nvPicPr>
        <p:blipFill>
          <a:blip r:embed="rId4" cstate="print"/>
          <a:srcRect/>
          <a:stretch>
            <a:fillRect/>
          </a:stretch>
        </p:blipFill>
        <p:spPr bwMode="auto">
          <a:xfrm>
            <a:off x="4876800" y="3962400"/>
            <a:ext cx="3363516"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Configuring User Account Control</a:t>
            </a:r>
            <a:endParaRPr lang="en-CA" dirty="0"/>
          </a:p>
        </p:txBody>
      </p:sp>
      <p:sp>
        <p:nvSpPr>
          <p:cNvPr id="8" name="Content Placeholder 7"/>
          <p:cNvSpPr>
            <a:spLocks noGrp="1"/>
          </p:cNvSpPr>
          <p:nvPr>
            <p:ph idx="1"/>
          </p:nvPr>
        </p:nvSpPr>
        <p:spPr/>
        <p:txBody>
          <a:bodyPr/>
          <a:lstStyle/>
          <a:p>
            <a:r>
              <a:rPr lang="en-US" dirty="0" smtClean="0"/>
              <a:t>Can be configured or disabled</a:t>
            </a:r>
            <a:endParaRPr lang="en-CA" dirty="0"/>
          </a:p>
        </p:txBody>
      </p:sp>
      <p:pic>
        <p:nvPicPr>
          <p:cNvPr id="13316" name="Picture 4"/>
          <p:cNvPicPr>
            <a:picLocks noChangeAspect="1" noChangeArrowheads="1"/>
          </p:cNvPicPr>
          <p:nvPr/>
        </p:nvPicPr>
        <p:blipFill>
          <a:blip r:embed="rId3" cstate="print"/>
          <a:srcRect/>
          <a:stretch>
            <a:fillRect/>
          </a:stretch>
        </p:blipFill>
        <p:spPr bwMode="auto">
          <a:xfrm>
            <a:off x="457200" y="1981200"/>
            <a:ext cx="4933950" cy="3638550"/>
          </a:xfrm>
          <a:prstGeom prst="rect">
            <a:avLst/>
          </a:prstGeom>
          <a:noFill/>
          <a:ln w="9525">
            <a:noFill/>
            <a:miter lim="800000"/>
            <a:headEnd/>
            <a:tailEnd/>
          </a:ln>
        </p:spPr>
      </p:pic>
      <p:pic>
        <p:nvPicPr>
          <p:cNvPr id="13317" name="Picture 5"/>
          <p:cNvPicPr>
            <a:picLocks noChangeAspect="1" noChangeArrowheads="1"/>
          </p:cNvPicPr>
          <p:nvPr/>
        </p:nvPicPr>
        <p:blipFill>
          <a:blip r:embed="rId4" cstate="print"/>
          <a:srcRect/>
          <a:stretch>
            <a:fillRect/>
          </a:stretch>
        </p:blipFill>
        <p:spPr bwMode="auto">
          <a:xfrm>
            <a:off x="3352800" y="3200400"/>
            <a:ext cx="5405438" cy="33057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eaLnBrk="1" hangingPunct="1">
              <a:defRPr/>
            </a:pPr>
            <a:r>
              <a:rPr lang="en-US" dirty="0" smtClean="0"/>
              <a:t>Skills Summary</a:t>
            </a:r>
          </a:p>
        </p:txBody>
      </p:sp>
      <p:sp>
        <p:nvSpPr>
          <p:cNvPr id="36867" name="Rectangle 3"/>
          <p:cNvSpPr>
            <a:spLocks noGrp="1" noChangeArrowheads="1"/>
          </p:cNvSpPr>
          <p:nvPr>
            <p:ph type="body" idx="1"/>
          </p:nvPr>
        </p:nvSpPr>
        <p:spPr/>
        <p:txBody>
          <a:bodyPr/>
          <a:lstStyle/>
          <a:p>
            <a:pPr lvl="0"/>
            <a:r>
              <a:rPr lang="en-US" sz="2800" dirty="0" smtClean="0"/>
              <a:t>The user account is the fundamental unit of identity in the Windows operating systems. </a:t>
            </a:r>
            <a:endParaRPr lang="en-CA" sz="2800" dirty="0" smtClean="0"/>
          </a:p>
          <a:p>
            <a:pPr lvl="0"/>
            <a:r>
              <a:rPr lang="en-US" sz="2800" dirty="0" smtClean="0"/>
              <a:t>A group is a collection of users. </a:t>
            </a:r>
            <a:endParaRPr lang="en-CA" sz="2800" dirty="0" smtClean="0"/>
          </a:p>
          <a:p>
            <a:pPr lvl="0"/>
            <a:r>
              <a:rPr lang="en-US" sz="2800" dirty="0" smtClean="0"/>
              <a:t>A workgroup is a collection of computers that are all peers, and can act as a client or server.</a:t>
            </a:r>
            <a:endParaRPr lang="en-CA" sz="2800" dirty="0" smtClean="0"/>
          </a:p>
          <a:p>
            <a:pPr lvl="0"/>
            <a:r>
              <a:rPr lang="en-US" sz="2800" dirty="0" smtClean="0"/>
              <a:t>A domain is a collection of computers that all utilize a central directory service for authentication and authorization. </a:t>
            </a:r>
            <a:endParaRPr lang="en-CA" sz="2800" dirty="0" smtClean="0"/>
          </a:p>
          <a:p>
            <a:pPr lvl="0"/>
            <a:r>
              <a:rPr lang="en-US" sz="2800" dirty="0" smtClean="0"/>
              <a:t>Built-in local groups are equipped with the permissions and rights needed to perform certain tasks. </a:t>
            </a:r>
            <a:endParaRPr lang="en-CA"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 (cont.)</a:t>
            </a:r>
            <a:endParaRPr lang="en-CA" dirty="0"/>
          </a:p>
        </p:txBody>
      </p:sp>
      <p:sp>
        <p:nvSpPr>
          <p:cNvPr id="3" name="Content Placeholder 2"/>
          <p:cNvSpPr>
            <a:spLocks noGrp="1"/>
          </p:cNvSpPr>
          <p:nvPr>
            <p:ph idx="1"/>
          </p:nvPr>
        </p:nvSpPr>
        <p:spPr/>
        <p:txBody>
          <a:bodyPr/>
          <a:lstStyle/>
          <a:p>
            <a:pPr lvl="0"/>
            <a:r>
              <a:rPr lang="en-US" sz="2800" dirty="0" smtClean="0"/>
              <a:t>Windows 7 provides two separate interfaces for creating and managing local user accounts: the User Accounts control panel and the Local Users and Group snap-in.</a:t>
            </a:r>
            <a:endParaRPr lang="en-CA" sz="2800" dirty="0" smtClean="0"/>
          </a:p>
          <a:p>
            <a:pPr lvl="0"/>
            <a:r>
              <a:rPr lang="en-US" sz="2800" dirty="0" smtClean="0"/>
              <a:t>The three profile types are local, roaming, and mandatory. </a:t>
            </a:r>
            <a:endParaRPr lang="en-CA" sz="2800" dirty="0" smtClean="0"/>
          </a:p>
          <a:p>
            <a:pPr lvl="0"/>
            <a:r>
              <a:rPr lang="en-US" sz="2800" dirty="0" smtClean="0"/>
              <a:t>User Account Control (UAC) allows an administrative user to perform regular user tasks as a standard user, and switches to an administrative token only to perform administrative tasks.</a:t>
            </a:r>
            <a:endParaRPr lang="en-CA" sz="2800" dirty="0" smtClean="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Users and Groups</a:t>
            </a:r>
            <a:endParaRPr lang="en-CA" dirty="0"/>
          </a:p>
        </p:txBody>
      </p:sp>
      <p:sp>
        <p:nvSpPr>
          <p:cNvPr id="3" name="Content Placeholder 2"/>
          <p:cNvSpPr>
            <a:spLocks noGrp="1"/>
          </p:cNvSpPr>
          <p:nvPr>
            <p:ph idx="1"/>
          </p:nvPr>
        </p:nvSpPr>
        <p:spPr/>
        <p:txBody>
          <a:bodyPr/>
          <a:lstStyle/>
          <a:p>
            <a:r>
              <a:rPr lang="en-US" dirty="0" smtClean="0"/>
              <a:t>User Accounts are vital to the following two functions;</a:t>
            </a:r>
          </a:p>
          <a:p>
            <a:pPr lvl="1"/>
            <a:r>
              <a:rPr lang="en-US" dirty="0" smtClean="0"/>
              <a:t>Authentication: The process of verifying that the identity of the person operating the computer matches that of the user account the person is using to gain access</a:t>
            </a:r>
          </a:p>
          <a:p>
            <a:pPr lvl="1"/>
            <a:r>
              <a:rPr lang="en-US" dirty="0" smtClean="0"/>
              <a:t>Authorization: The process of granting an authenticated user a specific degree of access to a specific computer or data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Users and Groups</a:t>
            </a:r>
            <a:endParaRPr lang="en-CA" dirty="0"/>
          </a:p>
        </p:txBody>
      </p:sp>
      <p:sp>
        <p:nvSpPr>
          <p:cNvPr id="3" name="Content Placeholder 2"/>
          <p:cNvSpPr>
            <a:spLocks noGrp="1"/>
          </p:cNvSpPr>
          <p:nvPr>
            <p:ph idx="1"/>
          </p:nvPr>
        </p:nvSpPr>
        <p:spPr/>
        <p:txBody>
          <a:bodyPr/>
          <a:lstStyle/>
          <a:p>
            <a:r>
              <a:rPr lang="en-US" dirty="0" smtClean="0"/>
              <a:t>User based permission systems include</a:t>
            </a:r>
          </a:p>
          <a:p>
            <a:pPr lvl="1"/>
            <a:r>
              <a:rPr lang="en-US" dirty="0" smtClean="0"/>
              <a:t>NTFS</a:t>
            </a:r>
          </a:p>
          <a:p>
            <a:pPr lvl="1"/>
            <a:r>
              <a:rPr lang="en-US" dirty="0" smtClean="0"/>
              <a:t>Share</a:t>
            </a:r>
          </a:p>
          <a:p>
            <a:pPr lvl="1"/>
            <a:r>
              <a:rPr lang="en-US" dirty="0" smtClean="0"/>
              <a:t>Registry</a:t>
            </a:r>
          </a:p>
          <a:p>
            <a:pPr lvl="1"/>
            <a:r>
              <a:rPr lang="en-US" dirty="0" smtClean="0"/>
              <a:t>Active directory</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Users and Groups</a:t>
            </a:r>
            <a:endParaRPr lang="en-CA" dirty="0"/>
          </a:p>
        </p:txBody>
      </p:sp>
      <p:sp>
        <p:nvSpPr>
          <p:cNvPr id="3" name="Content Placeholder 2"/>
          <p:cNvSpPr>
            <a:spLocks noGrp="1"/>
          </p:cNvSpPr>
          <p:nvPr>
            <p:ph idx="1"/>
          </p:nvPr>
        </p:nvSpPr>
        <p:spPr/>
        <p:txBody>
          <a:bodyPr/>
          <a:lstStyle/>
          <a:p>
            <a:r>
              <a:rPr lang="en-US" dirty="0" smtClean="0"/>
              <a:t>User rights</a:t>
            </a:r>
          </a:p>
          <a:p>
            <a:pPr lvl="1"/>
            <a:r>
              <a:rPr lang="en-US" dirty="0" smtClean="0"/>
              <a:t>Specific operating system tasks which can be performed by certain users designated by an administrator</a:t>
            </a:r>
          </a:p>
          <a:p>
            <a:pPr lvl="1"/>
            <a:r>
              <a:rPr lang="en-US" dirty="0" smtClean="0"/>
              <a:t>Examples</a:t>
            </a:r>
          </a:p>
          <a:p>
            <a:pPr lvl="2"/>
            <a:r>
              <a:rPr lang="en-US" dirty="0" smtClean="0"/>
              <a:t>Shut down</a:t>
            </a:r>
          </a:p>
          <a:p>
            <a:pPr lvl="2"/>
            <a:r>
              <a:rPr lang="en-US" dirty="0" smtClean="0"/>
              <a:t>Allow log on through terminal services</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Users and Groups</a:t>
            </a:r>
            <a:endParaRPr lang="en-CA" dirty="0"/>
          </a:p>
        </p:txBody>
      </p:sp>
      <p:sp>
        <p:nvSpPr>
          <p:cNvPr id="3" name="Content Placeholder 2"/>
          <p:cNvSpPr>
            <a:spLocks noGrp="1"/>
          </p:cNvSpPr>
          <p:nvPr>
            <p:ph idx="1"/>
          </p:nvPr>
        </p:nvSpPr>
        <p:spPr/>
        <p:txBody>
          <a:bodyPr/>
          <a:lstStyle/>
          <a:p>
            <a:r>
              <a:rPr lang="en-US" dirty="0" smtClean="0"/>
              <a:t>Groups are a collection of users</a:t>
            </a:r>
          </a:p>
          <a:p>
            <a:r>
              <a:rPr lang="en-US" dirty="0" smtClean="0"/>
              <a:t>Administrators can assign permissions and user rights to any group</a:t>
            </a:r>
          </a:p>
          <a:p>
            <a:r>
              <a:rPr lang="en-US" dirty="0" smtClean="0"/>
              <a:t>Any user in that group automatically inherits the permissions and user rights of the group</a:t>
            </a:r>
          </a:p>
          <a:p>
            <a:r>
              <a:rPr lang="en-US" dirty="0" smtClean="0"/>
              <a:t>In most domain networking situations rights and permissions are assigned to groups and users are placed in those groups.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Local and Domain Users</a:t>
            </a:r>
            <a:endParaRPr lang="en-CA" dirty="0"/>
          </a:p>
        </p:txBody>
      </p:sp>
      <p:sp>
        <p:nvSpPr>
          <p:cNvPr id="3" name="Content Placeholder 2"/>
          <p:cNvSpPr>
            <a:spLocks noGrp="1"/>
          </p:cNvSpPr>
          <p:nvPr>
            <p:ph idx="1"/>
          </p:nvPr>
        </p:nvSpPr>
        <p:spPr/>
        <p:txBody>
          <a:bodyPr/>
          <a:lstStyle/>
          <a:p>
            <a:r>
              <a:rPr lang="en-US" dirty="0" smtClean="0"/>
              <a:t>Windows 7 has two completely separate user account systems base on whether you are a local or domain user.  </a:t>
            </a:r>
          </a:p>
          <a:p>
            <a:r>
              <a:rPr lang="en-US" dirty="0" smtClean="0"/>
              <a:t>The account systems are;</a:t>
            </a:r>
          </a:p>
          <a:p>
            <a:pPr lvl="1"/>
            <a:r>
              <a:rPr lang="en-US" dirty="0" smtClean="0"/>
              <a:t>Workgroup</a:t>
            </a:r>
          </a:p>
          <a:p>
            <a:pPr lvl="1"/>
            <a:r>
              <a:rPr lang="en-US" dirty="0" smtClean="0"/>
              <a:t>Domain</a:t>
            </a:r>
          </a:p>
          <a:p>
            <a:r>
              <a:rPr lang="en-US" dirty="0" smtClean="0"/>
              <a:t>There is a third system </a:t>
            </a:r>
            <a:r>
              <a:rPr lang="en-US" dirty="0" err="1" smtClean="0"/>
              <a:t>Homegroup</a:t>
            </a:r>
            <a:r>
              <a:rPr lang="en-CA" dirty="0" smtClean="0"/>
              <a:t> strictly designed for networks computers in a home setting.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the </a:t>
            </a:r>
            <a:r>
              <a:rPr lang="en-US" dirty="0" err="1" smtClean="0"/>
              <a:t>Homegroup</a:t>
            </a:r>
            <a:endParaRPr lang="en-CA" dirty="0"/>
          </a:p>
        </p:txBody>
      </p:sp>
      <p:sp>
        <p:nvSpPr>
          <p:cNvPr id="3" name="Content Placeholder 2"/>
          <p:cNvSpPr>
            <a:spLocks noGrp="1"/>
          </p:cNvSpPr>
          <p:nvPr>
            <p:ph idx="1"/>
          </p:nvPr>
        </p:nvSpPr>
        <p:spPr/>
        <p:txBody>
          <a:bodyPr/>
          <a:lstStyle/>
          <a:p>
            <a:r>
              <a:rPr lang="en-US" dirty="0" smtClean="0"/>
              <a:t>Simplified networking</a:t>
            </a:r>
          </a:p>
          <a:p>
            <a:r>
              <a:rPr lang="en-US" dirty="0" smtClean="0"/>
              <a:t>Allows users on a home network to share the contents of their libraries without creating user accounts and permissions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Franklin Gothic Medium"/>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TotalTime>
  <Words>2058</Words>
  <Application>Microsoft Office PowerPoint</Application>
  <PresentationFormat>On-screen Show (4:3)</PresentationFormat>
  <Paragraphs>213</Paragraphs>
  <Slides>37</Slides>
  <Notes>34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Custom Design</vt:lpstr>
      <vt:lpstr>Working with Workgroups and Domains</vt:lpstr>
      <vt:lpstr>Objectives</vt:lpstr>
      <vt:lpstr>Working with Users and Groups</vt:lpstr>
      <vt:lpstr>Working with Users and Groups</vt:lpstr>
      <vt:lpstr>Working with Users and Groups</vt:lpstr>
      <vt:lpstr>Working with Users and Groups</vt:lpstr>
      <vt:lpstr>Working with Users and Groups</vt:lpstr>
      <vt:lpstr>Understanding Local and Domain Users</vt:lpstr>
      <vt:lpstr>Introducing the Homegroup</vt:lpstr>
      <vt:lpstr>Introducing the Workgroup</vt:lpstr>
      <vt:lpstr>Introducing the Domain</vt:lpstr>
      <vt:lpstr>Local User Accounts</vt:lpstr>
      <vt:lpstr>Local User Account Properties</vt:lpstr>
      <vt:lpstr>Domain User Accounts</vt:lpstr>
      <vt:lpstr>Domain Account Properties</vt:lpstr>
      <vt:lpstr>Introducing Built-In Local Users</vt:lpstr>
      <vt:lpstr>Introducing Built-In Local Users</vt:lpstr>
      <vt:lpstr>PowerPoint Presentation</vt:lpstr>
      <vt:lpstr>Understanding Local and Domain Groups</vt:lpstr>
      <vt:lpstr>Using Local Groups</vt:lpstr>
      <vt:lpstr>Introducing Built-In Local Groups</vt:lpstr>
      <vt:lpstr>Introducing Special Identities</vt:lpstr>
      <vt:lpstr>Introducing Special Identities</vt:lpstr>
      <vt:lpstr>Creating and Managing  Local Users and Groups</vt:lpstr>
      <vt:lpstr>Using the User Accounts Control Panel</vt:lpstr>
      <vt:lpstr>Using the Local Users and Groups Snap-In</vt:lpstr>
      <vt:lpstr>Creating a Local User</vt:lpstr>
      <vt:lpstr>Managing a User</vt:lpstr>
      <vt:lpstr>Creating a Local Group</vt:lpstr>
      <vt:lpstr>Understanding User Profiles</vt:lpstr>
      <vt:lpstr>Understanding User Profiles</vt:lpstr>
      <vt:lpstr>Understanding User Profiles</vt:lpstr>
      <vt:lpstr>Introducing User Account Control (UAC)</vt:lpstr>
      <vt:lpstr>Performing Administrative Tasks</vt:lpstr>
      <vt:lpstr>Configuring User Account Control</vt:lpstr>
      <vt:lpstr>Skills Summary</vt:lpstr>
      <vt:lpstr>Skills Summary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70-680_Lesson02</dc:title>
  <dc:subject>Installing Windows 7</dc:subject>
  <dc:creator>Katherine James</dc:creator>
  <cp:lastModifiedBy>jbputz</cp:lastModifiedBy>
  <cp:revision>391</cp:revision>
  <dcterms:created xsi:type="dcterms:W3CDTF">2007-01-10T19:14:18Z</dcterms:created>
  <dcterms:modified xsi:type="dcterms:W3CDTF">2012-01-24T01:29:54Z</dcterms:modified>
</cp:coreProperties>
</file>